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52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F8308B-0D46-4F02-9133-9793ACC50717}" type="datetimeFigureOut">
              <a:rPr lang="en-US" smtClean="0"/>
              <a:t>9/6/2016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1600D3-D08A-4500-8EBC-FAB3FCDA873F}" type="slidenum">
              <a:rPr lang="en-US" smtClean="0"/>
              <a:t>‹#›</a:t>
            </a:fld>
            <a:endParaRPr lang="en-US"/>
          </a:p>
        </p:txBody>
      </p:sp>
    </p:spTree>
    <p:extLst>
      <p:ext uri="{BB962C8B-B14F-4D97-AF65-F5344CB8AC3E}">
        <p14:creationId xmlns:p14="http://schemas.microsoft.com/office/powerpoint/2010/main" val="3659078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1600D3-D08A-4500-8EBC-FAB3FCDA873F}" type="slidenum">
              <a:rPr lang="en-US" smtClean="0"/>
              <a:t>9</a:t>
            </a:fld>
            <a:endParaRPr lang="en-US"/>
          </a:p>
        </p:txBody>
      </p:sp>
    </p:spTree>
    <p:extLst>
      <p:ext uri="{BB962C8B-B14F-4D97-AF65-F5344CB8AC3E}">
        <p14:creationId xmlns:p14="http://schemas.microsoft.com/office/powerpoint/2010/main" val="1593248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1600D3-D08A-4500-8EBC-FAB3FCDA873F}" type="slidenum">
              <a:rPr lang="en-US" smtClean="0"/>
              <a:t>10</a:t>
            </a:fld>
            <a:endParaRPr lang="en-US"/>
          </a:p>
        </p:txBody>
      </p:sp>
    </p:spTree>
    <p:extLst>
      <p:ext uri="{BB962C8B-B14F-4D97-AF65-F5344CB8AC3E}">
        <p14:creationId xmlns:p14="http://schemas.microsoft.com/office/powerpoint/2010/main" val="1593248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BD3001-0F9F-4683-801B-3A2ECE63B868}"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86B4A-FDB6-440A-BB20-1FEADAD70485}" type="slidenum">
              <a:rPr lang="en-US" smtClean="0"/>
              <a:t>‹#›</a:t>
            </a:fld>
            <a:endParaRPr lang="en-US"/>
          </a:p>
        </p:txBody>
      </p:sp>
    </p:spTree>
    <p:extLst>
      <p:ext uri="{BB962C8B-B14F-4D97-AF65-F5344CB8AC3E}">
        <p14:creationId xmlns:p14="http://schemas.microsoft.com/office/powerpoint/2010/main" val="1171575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D3001-0F9F-4683-801B-3A2ECE63B868}"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86B4A-FDB6-440A-BB20-1FEADAD70485}" type="slidenum">
              <a:rPr lang="en-US" smtClean="0"/>
              <a:t>‹#›</a:t>
            </a:fld>
            <a:endParaRPr lang="en-US"/>
          </a:p>
        </p:txBody>
      </p:sp>
    </p:spTree>
    <p:extLst>
      <p:ext uri="{BB962C8B-B14F-4D97-AF65-F5344CB8AC3E}">
        <p14:creationId xmlns:p14="http://schemas.microsoft.com/office/powerpoint/2010/main" val="3422887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D3001-0F9F-4683-801B-3A2ECE63B868}"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86B4A-FDB6-440A-BB20-1FEADAD70485}" type="slidenum">
              <a:rPr lang="en-US" smtClean="0"/>
              <a:t>‹#›</a:t>
            </a:fld>
            <a:endParaRPr lang="en-US"/>
          </a:p>
        </p:txBody>
      </p:sp>
    </p:spTree>
    <p:extLst>
      <p:ext uri="{BB962C8B-B14F-4D97-AF65-F5344CB8AC3E}">
        <p14:creationId xmlns:p14="http://schemas.microsoft.com/office/powerpoint/2010/main" val="938556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D3001-0F9F-4683-801B-3A2ECE63B868}"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86B4A-FDB6-440A-BB20-1FEADAD70485}" type="slidenum">
              <a:rPr lang="en-US" smtClean="0"/>
              <a:t>‹#›</a:t>
            </a:fld>
            <a:endParaRPr lang="en-US"/>
          </a:p>
        </p:txBody>
      </p:sp>
    </p:spTree>
    <p:extLst>
      <p:ext uri="{BB962C8B-B14F-4D97-AF65-F5344CB8AC3E}">
        <p14:creationId xmlns:p14="http://schemas.microsoft.com/office/powerpoint/2010/main" val="836907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BD3001-0F9F-4683-801B-3A2ECE63B868}"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86B4A-FDB6-440A-BB20-1FEADAD70485}" type="slidenum">
              <a:rPr lang="en-US" smtClean="0"/>
              <a:t>‹#›</a:t>
            </a:fld>
            <a:endParaRPr lang="en-US"/>
          </a:p>
        </p:txBody>
      </p:sp>
    </p:spTree>
    <p:extLst>
      <p:ext uri="{BB962C8B-B14F-4D97-AF65-F5344CB8AC3E}">
        <p14:creationId xmlns:p14="http://schemas.microsoft.com/office/powerpoint/2010/main" val="1462988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BD3001-0F9F-4683-801B-3A2ECE63B868}"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86B4A-FDB6-440A-BB20-1FEADAD70485}" type="slidenum">
              <a:rPr lang="en-US" smtClean="0"/>
              <a:t>‹#›</a:t>
            </a:fld>
            <a:endParaRPr lang="en-US"/>
          </a:p>
        </p:txBody>
      </p:sp>
    </p:spTree>
    <p:extLst>
      <p:ext uri="{BB962C8B-B14F-4D97-AF65-F5344CB8AC3E}">
        <p14:creationId xmlns:p14="http://schemas.microsoft.com/office/powerpoint/2010/main" val="2382371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BD3001-0F9F-4683-801B-3A2ECE63B868}" type="datetimeFigureOut">
              <a:rPr lang="en-US" smtClean="0"/>
              <a:t>9/6/2016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486B4A-FDB6-440A-BB20-1FEADAD70485}" type="slidenum">
              <a:rPr lang="en-US" smtClean="0"/>
              <a:t>‹#›</a:t>
            </a:fld>
            <a:endParaRPr lang="en-US"/>
          </a:p>
        </p:txBody>
      </p:sp>
    </p:spTree>
    <p:extLst>
      <p:ext uri="{BB962C8B-B14F-4D97-AF65-F5344CB8AC3E}">
        <p14:creationId xmlns:p14="http://schemas.microsoft.com/office/powerpoint/2010/main" val="3310280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BD3001-0F9F-4683-801B-3A2ECE63B868}" type="datetimeFigureOut">
              <a:rPr lang="en-US" smtClean="0"/>
              <a:t>9/6/2016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486B4A-FDB6-440A-BB20-1FEADAD70485}" type="slidenum">
              <a:rPr lang="en-US" smtClean="0"/>
              <a:t>‹#›</a:t>
            </a:fld>
            <a:endParaRPr lang="en-US"/>
          </a:p>
        </p:txBody>
      </p:sp>
    </p:spTree>
    <p:extLst>
      <p:ext uri="{BB962C8B-B14F-4D97-AF65-F5344CB8AC3E}">
        <p14:creationId xmlns:p14="http://schemas.microsoft.com/office/powerpoint/2010/main" val="2150128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BD3001-0F9F-4683-801B-3A2ECE63B868}" type="datetimeFigureOut">
              <a:rPr lang="en-US" smtClean="0"/>
              <a:t>9/6/2016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486B4A-FDB6-440A-BB20-1FEADAD70485}" type="slidenum">
              <a:rPr lang="en-US" smtClean="0"/>
              <a:t>‹#›</a:t>
            </a:fld>
            <a:endParaRPr lang="en-US"/>
          </a:p>
        </p:txBody>
      </p:sp>
    </p:spTree>
    <p:extLst>
      <p:ext uri="{BB962C8B-B14F-4D97-AF65-F5344CB8AC3E}">
        <p14:creationId xmlns:p14="http://schemas.microsoft.com/office/powerpoint/2010/main" val="3365301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D3001-0F9F-4683-801B-3A2ECE63B868}"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86B4A-FDB6-440A-BB20-1FEADAD70485}" type="slidenum">
              <a:rPr lang="en-US" smtClean="0"/>
              <a:t>‹#›</a:t>
            </a:fld>
            <a:endParaRPr lang="en-US"/>
          </a:p>
        </p:txBody>
      </p:sp>
    </p:spTree>
    <p:extLst>
      <p:ext uri="{BB962C8B-B14F-4D97-AF65-F5344CB8AC3E}">
        <p14:creationId xmlns:p14="http://schemas.microsoft.com/office/powerpoint/2010/main" val="1121068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D3001-0F9F-4683-801B-3A2ECE63B868}"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86B4A-FDB6-440A-BB20-1FEADAD70485}" type="slidenum">
              <a:rPr lang="en-US" smtClean="0"/>
              <a:t>‹#›</a:t>
            </a:fld>
            <a:endParaRPr lang="en-US"/>
          </a:p>
        </p:txBody>
      </p:sp>
    </p:spTree>
    <p:extLst>
      <p:ext uri="{BB962C8B-B14F-4D97-AF65-F5344CB8AC3E}">
        <p14:creationId xmlns:p14="http://schemas.microsoft.com/office/powerpoint/2010/main" val="3547576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BD3001-0F9F-4683-801B-3A2ECE63B868}" type="datetimeFigureOut">
              <a:rPr lang="en-US" smtClean="0"/>
              <a:t>9/6/2016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486B4A-FDB6-440A-BB20-1FEADAD70485}" type="slidenum">
              <a:rPr lang="en-US" smtClean="0"/>
              <a:t>‹#›</a:t>
            </a:fld>
            <a:endParaRPr lang="en-US"/>
          </a:p>
        </p:txBody>
      </p:sp>
    </p:spTree>
    <p:extLst>
      <p:ext uri="{BB962C8B-B14F-4D97-AF65-F5344CB8AC3E}">
        <p14:creationId xmlns:p14="http://schemas.microsoft.com/office/powerpoint/2010/main" val="3017323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000" dirty="0" smtClean="0">
                <a:latin typeface="Britannic Bold" pitchFamily="34" charset="0"/>
              </a:rPr>
              <a:t>SAT Vocabulary Instruction</a:t>
            </a:r>
            <a:endParaRPr lang="en-US" sz="8000" dirty="0">
              <a:latin typeface="Britannic Bold" pitchFamily="34" charset="0"/>
            </a:endParaRPr>
          </a:p>
        </p:txBody>
      </p:sp>
      <p:sp>
        <p:nvSpPr>
          <p:cNvPr id="3" name="Subtitle 2"/>
          <p:cNvSpPr>
            <a:spLocks noGrp="1"/>
          </p:cNvSpPr>
          <p:nvPr>
            <p:ph type="subTitle" idx="1"/>
          </p:nvPr>
        </p:nvSpPr>
        <p:spPr>
          <a:xfrm>
            <a:off x="838200" y="3886200"/>
            <a:ext cx="7391400" cy="2209800"/>
          </a:xfrm>
        </p:spPr>
        <p:txBody>
          <a:bodyPr>
            <a:normAutofit/>
          </a:bodyPr>
          <a:lstStyle/>
          <a:p>
            <a:r>
              <a:rPr lang="en-US" sz="4000" dirty="0" smtClean="0">
                <a:solidFill>
                  <a:schemeClr val="tx1"/>
                </a:solidFill>
                <a:effectLst>
                  <a:outerShdw blurRad="38100" dist="38100" dir="2700000" algn="tl">
                    <a:srgbClr val="000000">
                      <a:alpha val="43137"/>
                    </a:srgbClr>
                  </a:outerShdw>
                </a:effectLst>
              </a:rPr>
              <a:t>Expectations and Follow-Through</a:t>
            </a:r>
            <a:endParaRPr lang="en-US" sz="40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95033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Autofit/>
          </a:bodyPr>
          <a:lstStyle/>
          <a:p>
            <a:r>
              <a:rPr lang="en-US" dirty="0" smtClean="0">
                <a:effectLst>
                  <a:outerShdw blurRad="38100" dist="38100" dir="2700000" algn="tl">
                    <a:srgbClr val="000000">
                      <a:alpha val="43137"/>
                    </a:srgbClr>
                  </a:outerShdw>
                </a:effectLst>
                <a:latin typeface="+mn-lt"/>
                <a:ea typeface="+mn-ea"/>
                <a:cs typeface="+mn-cs"/>
              </a:rPr>
              <a:t>Strategy #3 – </a:t>
            </a:r>
            <a:r>
              <a:rPr lang="en-US" dirty="0" err="1" smtClean="0">
                <a:effectLst>
                  <a:outerShdw blurRad="38100" dist="38100" dir="2700000" algn="tl">
                    <a:srgbClr val="000000">
                      <a:alpha val="43137"/>
                    </a:srgbClr>
                  </a:outerShdw>
                </a:effectLst>
                <a:latin typeface="+mn-lt"/>
                <a:ea typeface="+mn-ea"/>
                <a:cs typeface="+mn-cs"/>
              </a:rPr>
              <a:t>Frayer</a:t>
            </a:r>
            <a:r>
              <a:rPr lang="en-US" dirty="0" smtClean="0">
                <a:effectLst>
                  <a:outerShdw blurRad="38100" dist="38100" dir="2700000" algn="tl">
                    <a:srgbClr val="000000">
                      <a:alpha val="43137"/>
                    </a:srgbClr>
                  </a:outerShdw>
                </a:effectLst>
                <a:latin typeface="+mn-lt"/>
                <a:ea typeface="+mn-ea"/>
                <a:cs typeface="+mn-cs"/>
              </a:rPr>
              <a:t> Model</a:t>
            </a:r>
            <a:br>
              <a:rPr lang="en-US" dirty="0" smtClean="0">
                <a:effectLst>
                  <a:outerShdw blurRad="38100" dist="38100" dir="2700000" algn="tl">
                    <a:srgbClr val="000000">
                      <a:alpha val="43137"/>
                    </a:srgbClr>
                  </a:outerShdw>
                </a:effectLst>
                <a:latin typeface="+mn-lt"/>
                <a:ea typeface="+mn-ea"/>
                <a:cs typeface="+mn-cs"/>
              </a:rPr>
            </a:br>
            <a:r>
              <a:rPr lang="en-US" dirty="0" smtClean="0">
                <a:effectLst>
                  <a:outerShdw blurRad="38100" dist="38100" dir="2700000" algn="tl">
                    <a:srgbClr val="000000">
                      <a:alpha val="43137"/>
                    </a:srgbClr>
                  </a:outerShdw>
                </a:effectLst>
                <a:latin typeface="+mn-lt"/>
                <a:ea typeface="+mn-ea"/>
                <a:cs typeface="+mn-cs"/>
              </a:rPr>
              <a:t>Vocabulary word - furtive</a:t>
            </a:r>
            <a:endParaRPr lang="en-US" dirty="0">
              <a:effectLst>
                <a:outerShdw blurRad="38100" dist="38100" dir="2700000" algn="tl">
                  <a:srgbClr val="000000">
                    <a:alpha val="43137"/>
                  </a:srgbClr>
                </a:outerShdw>
              </a:effectLst>
              <a:latin typeface="+mn-lt"/>
              <a:ea typeface="+mn-ea"/>
              <a:cs typeface="+mn-cs"/>
            </a:endParaRPr>
          </a:p>
        </p:txBody>
      </p:sp>
      <p:graphicFrame>
        <p:nvGraphicFramePr>
          <p:cNvPr id="9" name="Table 8"/>
          <p:cNvGraphicFramePr>
            <a:graphicFrameLocks noGrp="1"/>
          </p:cNvGraphicFramePr>
          <p:nvPr>
            <p:extLst>
              <p:ext uri="{D42A27DB-BD31-4B8C-83A1-F6EECF244321}">
                <p14:modId xmlns:p14="http://schemas.microsoft.com/office/powerpoint/2010/main" val="2720952456"/>
              </p:ext>
            </p:extLst>
          </p:nvPr>
        </p:nvGraphicFramePr>
        <p:xfrm>
          <a:off x="1066800" y="1994372"/>
          <a:ext cx="6934200" cy="3657600"/>
        </p:xfrm>
        <a:graphic>
          <a:graphicData uri="http://schemas.openxmlformats.org/drawingml/2006/table">
            <a:tbl>
              <a:tblPr firstRow="1" bandRow="1">
                <a:tableStyleId>{69C7853C-536D-4A76-A0AE-DD22124D55A5}</a:tableStyleId>
              </a:tblPr>
              <a:tblGrid>
                <a:gridCol w="3467100"/>
                <a:gridCol w="3467100"/>
              </a:tblGrid>
              <a:tr h="1828800">
                <a:tc>
                  <a:txBody>
                    <a:bodyPr/>
                    <a:lstStyle/>
                    <a:p>
                      <a:pPr algn="ctr"/>
                      <a:endParaRPr lang="en-US" sz="4000" dirty="0" smtClean="0"/>
                    </a:p>
                    <a:p>
                      <a:pPr algn="ctr"/>
                      <a:endParaRPr lang="en-US" sz="4000" dirty="0">
                        <a:latin typeface="Aharoni" pitchFamily="2" charset="-79"/>
                        <a:cs typeface="Aharoni"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4000" dirty="0" smtClean="0"/>
                    </a:p>
                    <a:p>
                      <a:pPr algn="ctr"/>
                      <a:endParaRPr lang="en-US" sz="3600" dirty="0">
                        <a:latin typeface="Aharoni" pitchFamily="2" charset="-79"/>
                        <a:cs typeface="Aharoni"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28800">
                <a:tc>
                  <a:txBody>
                    <a:bodyPr/>
                    <a:lstStyle/>
                    <a:p>
                      <a:pPr algn="ctr"/>
                      <a:endParaRPr lang="en-US" sz="4000" dirty="0" smtClean="0"/>
                    </a:p>
                    <a:p>
                      <a:pPr algn="ctr"/>
                      <a:endParaRPr lang="en-US" sz="4000" b="1" dirty="0">
                        <a:solidFill>
                          <a:schemeClr val="tx1"/>
                        </a:solidFill>
                        <a:latin typeface="Aharoni" pitchFamily="2" charset="-79"/>
                        <a:cs typeface="Aharoni"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4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TextBox 7"/>
          <p:cNvSpPr txBox="1"/>
          <p:nvPr/>
        </p:nvSpPr>
        <p:spPr>
          <a:xfrm>
            <a:off x="415834" y="5869796"/>
            <a:ext cx="8458200" cy="461665"/>
          </a:xfrm>
          <a:prstGeom prst="rect">
            <a:avLst/>
          </a:prstGeom>
          <a:solidFill>
            <a:srgbClr val="FFFF00"/>
          </a:solidFill>
          <a:ln w="38100" cmpd="sng">
            <a:solidFill>
              <a:schemeClr val="tx1"/>
            </a:solidFill>
          </a:ln>
        </p:spPr>
        <p:txBody>
          <a:bodyPr wrap="square" rtlCol="0">
            <a:spAutoFit/>
          </a:bodyPr>
          <a:lstStyle/>
          <a:p>
            <a:r>
              <a:rPr lang="en-US" sz="2400" b="1" dirty="0" smtClean="0"/>
              <a:t>CHALLENGE: </a:t>
            </a:r>
            <a:r>
              <a:rPr lang="en-US" sz="2400" dirty="0" smtClean="0"/>
              <a:t>Use non-linguistic representations whenever possible</a:t>
            </a:r>
            <a:endParaRPr lang="en-US" sz="2400" dirty="0"/>
          </a:p>
        </p:txBody>
      </p:sp>
      <p:pic>
        <p:nvPicPr>
          <p:cNvPr id="5122" name="Picture 2" descr="C:\Users\hpm\AppData\Local\Microsoft\Windows\Temporary Internet Files\Content.IE5\QPUOQ4WN\MC90044192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2146862"/>
            <a:ext cx="2293938" cy="112318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3185160" y="3338827"/>
            <a:ext cx="2971800" cy="990600"/>
          </a:xfrm>
          <a:prstGeom prst="round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75660" y="3449406"/>
            <a:ext cx="2590800" cy="769441"/>
          </a:xfrm>
          <a:prstGeom prst="rect">
            <a:avLst/>
          </a:prstGeom>
          <a:noFill/>
        </p:spPr>
        <p:txBody>
          <a:bodyPr wrap="square" rtlCol="0">
            <a:spAutoFit/>
          </a:bodyPr>
          <a:lstStyle/>
          <a:p>
            <a:pPr algn="ctr"/>
            <a:r>
              <a:rPr lang="en-US" sz="4400" dirty="0" smtClean="0">
                <a:solidFill>
                  <a:schemeClr val="bg1"/>
                </a:solidFill>
                <a:latin typeface="Aharoni" pitchFamily="2" charset="-79"/>
                <a:cs typeface="Aharoni" pitchFamily="2" charset="-79"/>
              </a:rPr>
              <a:t>FURTIVE</a:t>
            </a:r>
            <a:endParaRPr lang="en-US" sz="4400" dirty="0">
              <a:solidFill>
                <a:schemeClr val="bg1"/>
              </a:solidFill>
              <a:latin typeface="Aharoni" pitchFamily="2" charset="-79"/>
              <a:cs typeface="Aharoni" pitchFamily="2" charset="-79"/>
            </a:endParaRPr>
          </a:p>
        </p:txBody>
      </p:sp>
      <p:pic>
        <p:nvPicPr>
          <p:cNvPr id="5124" name="Picture 4" descr="C:\Users\hpm\AppData\Local\Microsoft\Windows\Temporary Internet Files\Content.IE5\MNWBAP90\MP900442215[1].jpg"/>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6400800" y="2118559"/>
            <a:ext cx="10668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C:\Users\hpm\AppData\Local\Microsoft\Windows\Temporary Internet Files\Content.IE5\QSW1R6JB\MP900448468[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6800" y="3926894"/>
            <a:ext cx="1965960" cy="1677619"/>
          </a:xfrm>
          <a:prstGeom prst="rect">
            <a:avLst/>
          </a:prstGeom>
          <a:noFill/>
          <a:extLst>
            <a:ext uri="{909E8E84-426E-40DD-AFC4-6F175D3DCCD1}">
              <a14:hiddenFill xmlns:a14="http://schemas.microsoft.com/office/drawing/2010/main">
                <a:solidFill>
                  <a:srgbClr val="FFFFFF"/>
                </a:solidFill>
              </a14:hiddenFill>
            </a:ext>
          </a:extLst>
        </p:spPr>
      </p:pic>
      <p:pic>
        <p:nvPicPr>
          <p:cNvPr id="5127" name="Picture 7" descr="C:\Users\hpm\AppData\Local\Microsoft\Windows\Temporary Internet Files\Content.IE5\57NSXBGV\MC910217229[1].wmf"/>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5181600" y="3874187"/>
            <a:ext cx="2984231" cy="180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2765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762000"/>
            <a:ext cx="8229600" cy="1143000"/>
          </a:xfrm>
        </p:spPr>
        <p:txBody>
          <a:bodyPr>
            <a:noAutofit/>
          </a:bodyPr>
          <a:lstStyle/>
          <a:p>
            <a:r>
              <a:rPr lang="en-US" dirty="0" smtClean="0">
                <a:effectLst>
                  <a:outerShdw blurRad="38100" dist="38100" dir="2700000" algn="tl">
                    <a:srgbClr val="000000">
                      <a:alpha val="43137"/>
                    </a:srgbClr>
                  </a:outerShdw>
                </a:effectLst>
                <a:latin typeface="+mn-lt"/>
                <a:ea typeface="+mn-ea"/>
                <a:cs typeface="+mn-cs"/>
              </a:rPr>
              <a:t>Strategy #4 –  </a:t>
            </a:r>
            <a:br>
              <a:rPr lang="en-US" dirty="0" smtClean="0">
                <a:effectLst>
                  <a:outerShdw blurRad="38100" dist="38100" dir="2700000" algn="tl">
                    <a:srgbClr val="000000">
                      <a:alpha val="43137"/>
                    </a:srgbClr>
                  </a:outerShdw>
                </a:effectLst>
                <a:latin typeface="+mn-lt"/>
                <a:ea typeface="+mn-ea"/>
                <a:cs typeface="+mn-cs"/>
              </a:rPr>
            </a:br>
            <a:r>
              <a:rPr lang="en-US" dirty="0" smtClean="0">
                <a:effectLst>
                  <a:outerShdw blurRad="38100" dist="38100" dir="2700000" algn="tl">
                    <a:srgbClr val="000000">
                      <a:alpha val="43137"/>
                    </a:srgbClr>
                  </a:outerShdw>
                </a:effectLst>
                <a:latin typeface="+mn-lt"/>
                <a:ea typeface="+mn-ea"/>
                <a:cs typeface="+mn-cs"/>
              </a:rPr>
              <a:t>Vocabulary Predictions</a:t>
            </a:r>
            <a:br>
              <a:rPr lang="en-US" dirty="0" smtClean="0">
                <a:effectLst>
                  <a:outerShdw blurRad="38100" dist="38100" dir="2700000" algn="tl">
                    <a:srgbClr val="000000">
                      <a:alpha val="43137"/>
                    </a:srgbClr>
                  </a:outerShdw>
                </a:effectLst>
                <a:latin typeface="+mn-lt"/>
                <a:ea typeface="+mn-ea"/>
                <a:cs typeface="+mn-cs"/>
              </a:rPr>
            </a:br>
            <a:endParaRPr lang="en-US" dirty="0">
              <a:effectLst>
                <a:outerShdw blurRad="38100" dist="38100" dir="2700000" algn="tl">
                  <a:srgbClr val="000000">
                    <a:alpha val="43137"/>
                  </a:srgbClr>
                </a:outerShdw>
              </a:effectLst>
              <a:latin typeface="+mn-lt"/>
              <a:ea typeface="+mn-ea"/>
              <a:cs typeface="+mn-cs"/>
            </a:endParaRPr>
          </a:p>
        </p:txBody>
      </p:sp>
      <p:cxnSp>
        <p:nvCxnSpPr>
          <p:cNvPr id="8" name="Straight Connector 7"/>
          <p:cNvCxnSpPr/>
          <p:nvPr/>
        </p:nvCxnSpPr>
        <p:spPr>
          <a:xfrm>
            <a:off x="685800" y="2895600"/>
            <a:ext cx="7848599"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3429000" y="2057400"/>
            <a:ext cx="0" cy="289560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H="1">
            <a:off x="6079524" y="2057400"/>
            <a:ext cx="16476" cy="2910016"/>
          </a:xfrm>
          <a:prstGeom prst="line">
            <a:avLst/>
          </a:prstGeom>
        </p:spPr>
        <p:style>
          <a:lnRef idx="1">
            <a:schemeClr val="dk1"/>
          </a:lnRef>
          <a:fillRef idx="0">
            <a:schemeClr val="dk1"/>
          </a:fillRef>
          <a:effectRef idx="0">
            <a:schemeClr val="dk1"/>
          </a:effectRef>
          <a:fontRef idx="minor">
            <a:schemeClr val="tx1"/>
          </a:fontRef>
        </p:style>
      </p:cxnSp>
      <p:sp>
        <p:nvSpPr>
          <p:cNvPr id="11" name="Text Box 2"/>
          <p:cNvSpPr txBox="1">
            <a:spLocks noChangeArrowheads="1"/>
          </p:cNvSpPr>
          <p:nvPr/>
        </p:nvSpPr>
        <p:spPr bwMode="auto">
          <a:xfrm>
            <a:off x="685801" y="2205037"/>
            <a:ext cx="2451142" cy="4984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defPPr>
              <a:defRPr lang="en-US"/>
            </a:defPPr>
            <a:lvl1pPr marR="0" algn="ctr">
              <a:lnSpc>
                <a:spcPct val="115000"/>
              </a:lnSpc>
              <a:spcBef>
                <a:spcPts val="0"/>
              </a:spcBef>
              <a:spcAft>
                <a:spcPts val="1000"/>
              </a:spcAft>
              <a:defRPr sz="2400" b="1">
                <a:effectLst/>
                <a:latin typeface="Calibri"/>
                <a:ea typeface="Calibri"/>
                <a:cs typeface="Times New Roman"/>
              </a:defRPr>
            </a:lvl1pPr>
          </a:lstStyle>
          <a:p>
            <a:r>
              <a:rPr lang="en-US"/>
              <a:t> Actual Word </a:t>
            </a:r>
          </a:p>
        </p:txBody>
      </p:sp>
      <p:sp>
        <p:nvSpPr>
          <p:cNvPr id="12" name="Text Box 2"/>
          <p:cNvSpPr txBox="1">
            <a:spLocks noChangeArrowheads="1"/>
          </p:cNvSpPr>
          <p:nvPr/>
        </p:nvSpPr>
        <p:spPr bwMode="auto">
          <a:xfrm>
            <a:off x="3557587" y="2205037"/>
            <a:ext cx="2333626" cy="51625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defPPr>
              <a:defRPr lang="en-US"/>
            </a:defPPr>
            <a:lvl1pPr marR="0">
              <a:lnSpc>
                <a:spcPct val="115000"/>
              </a:lnSpc>
              <a:spcBef>
                <a:spcPts val="0"/>
              </a:spcBef>
              <a:spcAft>
                <a:spcPts val="1000"/>
              </a:spcAft>
              <a:defRPr sz="2400" b="1">
                <a:effectLst/>
                <a:latin typeface="Calibri"/>
                <a:ea typeface="Calibri"/>
                <a:cs typeface="Times New Roman"/>
              </a:defRPr>
            </a:lvl1pPr>
          </a:lstStyle>
          <a:p>
            <a:pPr algn="ctr"/>
            <a:r>
              <a:rPr lang="en-US"/>
              <a:t>Prediction </a:t>
            </a:r>
          </a:p>
        </p:txBody>
      </p:sp>
      <p:sp>
        <p:nvSpPr>
          <p:cNvPr id="13" name="Text Box 2"/>
          <p:cNvSpPr txBox="1">
            <a:spLocks noChangeArrowheads="1"/>
          </p:cNvSpPr>
          <p:nvPr/>
        </p:nvSpPr>
        <p:spPr bwMode="auto">
          <a:xfrm>
            <a:off x="6324600" y="2232182"/>
            <a:ext cx="2438400" cy="48911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US" sz="2400" b="1" dirty="0">
                <a:effectLst/>
                <a:latin typeface="Calibri"/>
                <a:ea typeface="Calibri"/>
                <a:cs typeface="Times New Roman"/>
              </a:rPr>
              <a:t>Actual Definition</a:t>
            </a:r>
          </a:p>
        </p:txBody>
      </p:sp>
      <p:sp>
        <p:nvSpPr>
          <p:cNvPr id="5" name="Rectangle 10"/>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TextBox 22"/>
          <p:cNvSpPr txBox="1"/>
          <p:nvPr/>
        </p:nvSpPr>
        <p:spPr>
          <a:xfrm>
            <a:off x="3449595" y="3200400"/>
            <a:ext cx="2590800" cy="1569660"/>
          </a:xfrm>
          <a:prstGeom prst="rect">
            <a:avLst/>
          </a:prstGeom>
          <a:noFill/>
        </p:spPr>
        <p:txBody>
          <a:bodyPr wrap="square" rtlCol="0">
            <a:spAutoFit/>
          </a:bodyPr>
          <a:lstStyle/>
          <a:p>
            <a:pPr algn="ctr"/>
            <a:r>
              <a:rPr lang="en-US" sz="2400" b="1" dirty="0" smtClean="0"/>
              <a:t>What might the word mean?  Give a rationale for that meaning.</a:t>
            </a:r>
            <a:endParaRPr lang="en-US" sz="2400" b="1" dirty="0"/>
          </a:p>
        </p:txBody>
      </p:sp>
    </p:spTree>
    <p:extLst>
      <p:ext uri="{BB962C8B-B14F-4D97-AF65-F5344CB8AC3E}">
        <p14:creationId xmlns:p14="http://schemas.microsoft.com/office/powerpoint/2010/main" val="1980066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52400" y="152400"/>
            <a:ext cx="8915400" cy="1752600"/>
          </a:xfrm>
        </p:spPr>
        <p:txBody>
          <a:bodyPr>
            <a:noAutofit/>
          </a:bodyPr>
          <a:lstStyle/>
          <a:p>
            <a:r>
              <a:rPr lang="en-US" dirty="0" smtClean="0">
                <a:effectLst>
                  <a:outerShdw blurRad="38100" dist="38100" dir="2700000" algn="tl">
                    <a:srgbClr val="000000">
                      <a:alpha val="43137"/>
                    </a:srgbClr>
                  </a:outerShdw>
                </a:effectLst>
                <a:latin typeface="+mn-lt"/>
                <a:ea typeface="+mn-ea"/>
                <a:cs typeface="+mn-cs"/>
              </a:rPr>
              <a:t>Strategy #4 –  Vocabulary Predictions</a:t>
            </a:r>
            <a:br>
              <a:rPr lang="en-US" dirty="0" smtClean="0">
                <a:effectLst>
                  <a:outerShdw blurRad="38100" dist="38100" dir="2700000" algn="tl">
                    <a:srgbClr val="000000">
                      <a:alpha val="43137"/>
                    </a:srgbClr>
                  </a:outerShdw>
                </a:effectLst>
                <a:latin typeface="+mn-lt"/>
                <a:ea typeface="+mn-ea"/>
                <a:cs typeface="+mn-cs"/>
              </a:rPr>
            </a:br>
            <a:r>
              <a:rPr lang="en-US" dirty="0" smtClean="0">
                <a:effectLst>
                  <a:outerShdw blurRad="38100" dist="38100" dir="2700000" algn="tl">
                    <a:srgbClr val="000000">
                      <a:alpha val="43137"/>
                    </a:srgbClr>
                  </a:outerShdw>
                </a:effectLst>
                <a:latin typeface="+mn-lt"/>
                <a:ea typeface="+mn-ea"/>
                <a:cs typeface="+mn-cs"/>
              </a:rPr>
              <a:t>Vocabulary Word - antiquated</a:t>
            </a:r>
            <a:endParaRPr lang="en-US" dirty="0">
              <a:effectLst>
                <a:outerShdw blurRad="38100" dist="38100" dir="2700000" algn="tl">
                  <a:srgbClr val="000000">
                    <a:alpha val="43137"/>
                  </a:srgbClr>
                </a:outerShdw>
              </a:effectLst>
              <a:latin typeface="+mn-lt"/>
              <a:ea typeface="+mn-ea"/>
              <a:cs typeface="+mn-cs"/>
            </a:endParaRPr>
          </a:p>
        </p:txBody>
      </p:sp>
      <p:cxnSp>
        <p:nvCxnSpPr>
          <p:cNvPr id="8" name="Straight Connector 7"/>
          <p:cNvCxnSpPr/>
          <p:nvPr/>
        </p:nvCxnSpPr>
        <p:spPr>
          <a:xfrm>
            <a:off x="685800" y="2895600"/>
            <a:ext cx="7848599"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3429000" y="2057400"/>
            <a:ext cx="0" cy="289560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H="1">
            <a:off x="6079524" y="2057400"/>
            <a:ext cx="16476" cy="2910016"/>
          </a:xfrm>
          <a:prstGeom prst="line">
            <a:avLst/>
          </a:prstGeom>
        </p:spPr>
        <p:style>
          <a:lnRef idx="1">
            <a:schemeClr val="dk1"/>
          </a:lnRef>
          <a:fillRef idx="0">
            <a:schemeClr val="dk1"/>
          </a:fillRef>
          <a:effectRef idx="0">
            <a:schemeClr val="dk1"/>
          </a:effectRef>
          <a:fontRef idx="minor">
            <a:schemeClr val="tx1"/>
          </a:fontRef>
        </p:style>
      </p:cxnSp>
      <p:sp>
        <p:nvSpPr>
          <p:cNvPr id="11" name="Text Box 2"/>
          <p:cNvSpPr txBox="1">
            <a:spLocks noChangeArrowheads="1"/>
          </p:cNvSpPr>
          <p:nvPr/>
        </p:nvSpPr>
        <p:spPr bwMode="auto">
          <a:xfrm>
            <a:off x="685801" y="2205037"/>
            <a:ext cx="2451142" cy="4984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defPPr>
              <a:defRPr lang="en-US"/>
            </a:defPPr>
            <a:lvl1pPr marR="0" algn="ctr">
              <a:lnSpc>
                <a:spcPct val="115000"/>
              </a:lnSpc>
              <a:spcBef>
                <a:spcPts val="0"/>
              </a:spcBef>
              <a:spcAft>
                <a:spcPts val="1000"/>
              </a:spcAft>
              <a:defRPr sz="2400" b="1">
                <a:effectLst/>
                <a:latin typeface="Calibri"/>
                <a:ea typeface="Calibri"/>
                <a:cs typeface="Times New Roman"/>
              </a:defRPr>
            </a:lvl1pPr>
          </a:lstStyle>
          <a:p>
            <a:r>
              <a:rPr lang="en-US"/>
              <a:t> Actual Word </a:t>
            </a:r>
          </a:p>
        </p:txBody>
      </p:sp>
      <p:sp>
        <p:nvSpPr>
          <p:cNvPr id="12" name="Text Box 2"/>
          <p:cNvSpPr txBox="1">
            <a:spLocks noChangeArrowheads="1"/>
          </p:cNvSpPr>
          <p:nvPr/>
        </p:nvSpPr>
        <p:spPr bwMode="auto">
          <a:xfrm>
            <a:off x="3557587" y="2205037"/>
            <a:ext cx="2333626" cy="51625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defPPr>
              <a:defRPr lang="en-US"/>
            </a:defPPr>
            <a:lvl1pPr marR="0">
              <a:lnSpc>
                <a:spcPct val="115000"/>
              </a:lnSpc>
              <a:spcBef>
                <a:spcPts val="0"/>
              </a:spcBef>
              <a:spcAft>
                <a:spcPts val="1000"/>
              </a:spcAft>
              <a:defRPr sz="2400" b="1">
                <a:effectLst/>
                <a:latin typeface="Calibri"/>
                <a:ea typeface="Calibri"/>
                <a:cs typeface="Times New Roman"/>
              </a:defRPr>
            </a:lvl1pPr>
          </a:lstStyle>
          <a:p>
            <a:pPr algn="ctr"/>
            <a:r>
              <a:rPr lang="en-US"/>
              <a:t>Prediction </a:t>
            </a:r>
          </a:p>
        </p:txBody>
      </p:sp>
      <p:sp>
        <p:nvSpPr>
          <p:cNvPr id="13" name="Text Box 2"/>
          <p:cNvSpPr txBox="1">
            <a:spLocks noChangeArrowheads="1"/>
          </p:cNvSpPr>
          <p:nvPr/>
        </p:nvSpPr>
        <p:spPr bwMode="auto">
          <a:xfrm>
            <a:off x="6324600" y="2232182"/>
            <a:ext cx="2438400" cy="48911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US" sz="2400" b="1" dirty="0">
                <a:effectLst/>
                <a:latin typeface="Calibri"/>
                <a:ea typeface="Calibri"/>
                <a:cs typeface="Times New Roman"/>
              </a:rPr>
              <a:t>Actual Definition</a:t>
            </a:r>
          </a:p>
        </p:txBody>
      </p:sp>
      <p:sp>
        <p:nvSpPr>
          <p:cNvPr id="5" name="Rectangle 10"/>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TextBox 1"/>
          <p:cNvSpPr txBox="1"/>
          <p:nvPr/>
        </p:nvSpPr>
        <p:spPr>
          <a:xfrm>
            <a:off x="768372" y="3276600"/>
            <a:ext cx="2285999" cy="523220"/>
          </a:xfrm>
          <a:prstGeom prst="rect">
            <a:avLst/>
          </a:prstGeom>
          <a:noFill/>
        </p:spPr>
        <p:txBody>
          <a:bodyPr wrap="square" rtlCol="0">
            <a:spAutoFit/>
          </a:bodyPr>
          <a:lstStyle/>
          <a:p>
            <a:pPr algn="ctr"/>
            <a:r>
              <a:rPr lang="en-US" sz="2800" b="1" dirty="0" smtClean="0"/>
              <a:t>ANTIQUATED</a:t>
            </a:r>
            <a:endParaRPr lang="en-US" sz="2800" b="1" dirty="0"/>
          </a:p>
        </p:txBody>
      </p:sp>
      <p:sp>
        <p:nvSpPr>
          <p:cNvPr id="3" name="TextBox 2"/>
          <p:cNvSpPr txBox="1"/>
          <p:nvPr/>
        </p:nvSpPr>
        <p:spPr>
          <a:xfrm>
            <a:off x="6248400" y="3137118"/>
            <a:ext cx="2590800" cy="1815882"/>
          </a:xfrm>
          <a:prstGeom prst="rect">
            <a:avLst/>
          </a:prstGeom>
          <a:noFill/>
        </p:spPr>
        <p:txBody>
          <a:bodyPr wrap="square" rtlCol="0">
            <a:spAutoFit/>
          </a:bodyPr>
          <a:lstStyle/>
          <a:p>
            <a:pPr algn="ctr"/>
            <a:r>
              <a:rPr lang="en-US" sz="2800" b="1" dirty="0" smtClean="0"/>
              <a:t>OBSOLETE, OUT OF FASHION, NO LONGER USABLE</a:t>
            </a:r>
            <a:endParaRPr lang="en-US" sz="2800" b="1" dirty="0"/>
          </a:p>
        </p:txBody>
      </p:sp>
      <p:sp>
        <p:nvSpPr>
          <p:cNvPr id="14" name="TextBox 13"/>
          <p:cNvSpPr txBox="1"/>
          <p:nvPr/>
        </p:nvSpPr>
        <p:spPr>
          <a:xfrm>
            <a:off x="3429000" y="2885303"/>
            <a:ext cx="2590800" cy="2308324"/>
          </a:xfrm>
          <a:prstGeom prst="rect">
            <a:avLst/>
          </a:prstGeom>
          <a:noFill/>
        </p:spPr>
        <p:txBody>
          <a:bodyPr wrap="square" rtlCol="0">
            <a:spAutoFit/>
          </a:bodyPr>
          <a:lstStyle/>
          <a:p>
            <a:pPr algn="ctr"/>
            <a:r>
              <a:rPr lang="en-US" sz="2400" b="1" dirty="0" smtClean="0"/>
              <a:t>Because the word has “</a:t>
            </a:r>
            <a:r>
              <a:rPr lang="en-US" sz="2400" b="1" i="1" dirty="0" smtClean="0"/>
              <a:t>antique</a:t>
            </a:r>
            <a:r>
              <a:rPr lang="en-US" sz="2400" b="1" dirty="0" smtClean="0"/>
              <a:t>” in it, expecting the word to deal with old things only makes sense.</a:t>
            </a:r>
            <a:endParaRPr lang="en-US" sz="2400" b="1" dirty="0"/>
          </a:p>
        </p:txBody>
      </p:sp>
    </p:spTree>
    <p:extLst>
      <p:ext uri="{BB962C8B-B14F-4D97-AF65-F5344CB8AC3E}">
        <p14:creationId xmlns:p14="http://schemas.microsoft.com/office/powerpoint/2010/main" val="1739020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941949041"/>
              </p:ext>
            </p:extLst>
          </p:nvPr>
        </p:nvGraphicFramePr>
        <p:xfrm>
          <a:off x="1437164" y="1676400"/>
          <a:ext cx="6080760" cy="2370328"/>
        </p:xfrm>
        <a:graphic>
          <a:graphicData uri="http://schemas.openxmlformats.org/drawingml/2006/table">
            <a:tbl>
              <a:tblPr firstRow="1" firstCol="1" bandRow="1"/>
              <a:tblGrid>
                <a:gridCol w="3040380"/>
                <a:gridCol w="3040380"/>
              </a:tblGrid>
              <a:tr h="1524000">
                <a:tc>
                  <a:txBody>
                    <a:bodyPr/>
                    <a:lstStyle/>
                    <a:p>
                      <a:pPr marL="0" marR="0">
                        <a:lnSpc>
                          <a:spcPct val="115000"/>
                        </a:lnSpc>
                        <a:spcBef>
                          <a:spcPts val="0"/>
                        </a:spcBef>
                        <a:spcAft>
                          <a:spcPts val="0"/>
                        </a:spcAft>
                      </a:pPr>
                      <a:r>
                        <a:rPr lang="en-US" sz="1600" b="1" dirty="0">
                          <a:effectLst/>
                          <a:latin typeface="Calibri"/>
                          <a:ea typeface="Calibri"/>
                          <a:cs typeface="Times New Roman"/>
                        </a:rPr>
                        <a:t> </a:t>
                      </a:r>
                      <a:endParaRPr lang="en-US" sz="1400" b="1" dirty="0">
                        <a:effectLst/>
                        <a:latin typeface="Calibri"/>
                        <a:ea typeface="Calibri"/>
                        <a:cs typeface="Times New Roman"/>
                      </a:endParaRPr>
                    </a:p>
                    <a:p>
                      <a:pPr marL="0" marR="0" algn="ctr">
                        <a:lnSpc>
                          <a:spcPct val="115000"/>
                        </a:lnSpc>
                        <a:spcBef>
                          <a:spcPts val="0"/>
                        </a:spcBef>
                        <a:spcAft>
                          <a:spcPts val="1000"/>
                        </a:spcAft>
                      </a:pPr>
                      <a:r>
                        <a:rPr lang="en-US" sz="3200" b="1" dirty="0" smtClean="0">
                          <a:effectLst/>
                          <a:latin typeface="Calibri"/>
                          <a:ea typeface="Calibri"/>
                          <a:cs typeface="Times New Roman"/>
                        </a:rPr>
                        <a:t>Draw </a:t>
                      </a:r>
                      <a:r>
                        <a:rPr lang="en-US" sz="3200" b="1" dirty="0">
                          <a:effectLst/>
                          <a:latin typeface="Calibri"/>
                          <a:ea typeface="Calibri"/>
                          <a:cs typeface="Times New Roman"/>
                        </a:rPr>
                        <a:t>an example </a:t>
                      </a:r>
                      <a:r>
                        <a:rPr lang="en-US" sz="3200" b="1" dirty="0" smtClean="0">
                          <a:effectLst/>
                          <a:latin typeface="Calibri"/>
                          <a:ea typeface="Calibri"/>
                          <a:cs typeface="Times New Roman"/>
                        </a:rPr>
                        <a:t>of </a:t>
                      </a:r>
                      <a:r>
                        <a:rPr lang="en-US" sz="3200" b="1" dirty="0">
                          <a:effectLst/>
                          <a:latin typeface="Calibri"/>
                          <a:ea typeface="Calibri"/>
                          <a:cs typeface="Times New Roman"/>
                        </a:rPr>
                        <a:t>the </a:t>
                      </a:r>
                      <a:r>
                        <a:rPr lang="en-US" sz="3200" b="1" dirty="0" smtClean="0">
                          <a:effectLst/>
                          <a:latin typeface="Calibri"/>
                          <a:ea typeface="Calibri"/>
                          <a:cs typeface="Times New Roman"/>
                        </a:rPr>
                        <a:t>word</a:t>
                      </a:r>
                      <a:r>
                        <a:rPr lang="en-US" sz="1600" b="1" dirty="0">
                          <a:effectLst/>
                          <a:latin typeface="Calibri"/>
                          <a:ea typeface="Calibri"/>
                          <a:cs typeface="Times New Roman"/>
                        </a:rPr>
                        <a:t> </a:t>
                      </a:r>
                      <a:endParaRPr lang="en-US" sz="1400" b="1" dirty="0">
                        <a:effectLst/>
                        <a:latin typeface="Calibri"/>
                        <a:ea typeface="Calibri"/>
                        <a:cs typeface="Times New Roman"/>
                      </a:endParaRPr>
                    </a:p>
                    <a:p>
                      <a:pPr marL="0" marR="0">
                        <a:lnSpc>
                          <a:spcPct val="115000"/>
                        </a:lnSpc>
                        <a:spcBef>
                          <a:spcPts val="0"/>
                        </a:spcBef>
                        <a:spcAft>
                          <a:spcPts val="0"/>
                        </a:spcAft>
                      </a:pPr>
                      <a:r>
                        <a:rPr lang="en-US" sz="1600" b="1" dirty="0">
                          <a:effectLst/>
                          <a:latin typeface="Calibri"/>
                          <a:ea typeface="Calibri"/>
                          <a:cs typeface="Times New Roman"/>
                        </a:rPr>
                        <a:t>  </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effectLst/>
                          <a:latin typeface="Calibri"/>
                          <a:ea typeface="Calibri"/>
                          <a:cs typeface="Times New Roman"/>
                        </a:rPr>
                        <a:t>Actual </a:t>
                      </a:r>
                      <a:r>
                        <a:rPr lang="en-US" sz="3200" b="1" dirty="0">
                          <a:effectLst/>
                          <a:latin typeface="Calibri"/>
                          <a:ea typeface="Calibri"/>
                          <a:cs typeface="Times New Roman"/>
                        </a:rPr>
                        <a:t>Word</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itle 1"/>
          <p:cNvSpPr>
            <a:spLocks noGrp="1"/>
          </p:cNvSpPr>
          <p:nvPr>
            <p:ph type="title"/>
          </p:nvPr>
        </p:nvSpPr>
        <p:spPr>
          <a:xfrm>
            <a:off x="457200" y="533400"/>
            <a:ext cx="8229600" cy="1143000"/>
          </a:xfrm>
        </p:spPr>
        <p:txBody>
          <a:bodyPr>
            <a:noAutofit/>
          </a:bodyPr>
          <a:lstStyle/>
          <a:p>
            <a:r>
              <a:rPr lang="en-US" dirty="0" smtClean="0">
                <a:effectLst>
                  <a:outerShdw blurRad="38100" dist="38100" dir="2700000" algn="tl">
                    <a:srgbClr val="000000">
                      <a:alpha val="43137"/>
                    </a:srgbClr>
                  </a:outerShdw>
                </a:effectLst>
                <a:latin typeface="+mn-lt"/>
                <a:ea typeface="+mn-ea"/>
                <a:cs typeface="+mn-cs"/>
              </a:rPr>
              <a:t>Strategy #5 –  </a:t>
            </a:r>
            <a:br>
              <a:rPr lang="en-US" dirty="0" smtClean="0">
                <a:effectLst>
                  <a:outerShdw blurRad="38100" dist="38100" dir="2700000" algn="tl">
                    <a:srgbClr val="000000">
                      <a:alpha val="43137"/>
                    </a:srgbClr>
                  </a:outerShdw>
                </a:effectLst>
                <a:latin typeface="+mn-lt"/>
                <a:ea typeface="+mn-ea"/>
                <a:cs typeface="+mn-cs"/>
              </a:rPr>
            </a:br>
            <a:r>
              <a:rPr lang="en-US" dirty="0" smtClean="0">
                <a:effectLst>
                  <a:outerShdw blurRad="38100" dist="38100" dir="2700000" algn="tl">
                    <a:srgbClr val="000000">
                      <a:alpha val="43137"/>
                    </a:srgbClr>
                  </a:outerShdw>
                </a:effectLst>
                <a:latin typeface="+mn-lt"/>
                <a:ea typeface="+mn-ea"/>
                <a:cs typeface="+mn-cs"/>
              </a:rPr>
              <a:t>Puzzle Cards</a:t>
            </a:r>
            <a:br>
              <a:rPr lang="en-US" dirty="0" smtClean="0">
                <a:effectLst>
                  <a:outerShdw blurRad="38100" dist="38100" dir="2700000" algn="tl">
                    <a:srgbClr val="000000">
                      <a:alpha val="43137"/>
                    </a:srgbClr>
                  </a:outerShdw>
                </a:effectLst>
                <a:latin typeface="+mn-lt"/>
                <a:ea typeface="+mn-ea"/>
                <a:cs typeface="+mn-cs"/>
              </a:rPr>
            </a:br>
            <a:endParaRPr lang="en-US" dirty="0">
              <a:effectLst>
                <a:outerShdw blurRad="38100" dist="38100" dir="2700000" algn="tl">
                  <a:srgbClr val="000000">
                    <a:alpha val="43137"/>
                  </a:srgbClr>
                </a:outerShdw>
              </a:effectLst>
              <a:latin typeface="+mn-lt"/>
              <a:ea typeface="+mn-ea"/>
              <a:cs typeface="+mn-cs"/>
            </a:endParaRPr>
          </a:p>
        </p:txBody>
      </p:sp>
      <p:sp>
        <p:nvSpPr>
          <p:cNvPr id="6" name="Text Box 2"/>
          <p:cNvSpPr txBox="1">
            <a:spLocks noChangeArrowheads="1"/>
          </p:cNvSpPr>
          <p:nvPr/>
        </p:nvSpPr>
        <p:spPr bwMode="auto">
          <a:xfrm>
            <a:off x="3052763" y="7431088"/>
            <a:ext cx="2849562" cy="1081087"/>
          </a:xfrm>
          <a:prstGeom prst="rect">
            <a:avLst/>
          </a:prstGeom>
          <a:solidFill>
            <a:srgbClr val="FFFFFF"/>
          </a:solidFill>
          <a:ln w="9525">
            <a:solidFill>
              <a:schemeClr val="bg1"/>
            </a:solidFill>
            <a:miter lim="800000"/>
            <a:headEnd/>
            <a:tailEnd/>
          </a:ln>
        </p:spPr>
        <p:txBody>
          <a:bodyPr rot="0" vert="horz" wrap="square" lIns="91440" tIns="45720" rIns="91440" bIns="45720" anchor="t" anchorCtr="0">
            <a:spAutoFit/>
          </a:bodyPr>
          <a:lstStyle/>
          <a:p>
            <a:pPr marL="0" marR="0" algn="ctr">
              <a:lnSpc>
                <a:spcPct val="115000"/>
              </a:lnSpc>
              <a:spcBef>
                <a:spcPts val="0"/>
              </a:spcBef>
              <a:spcAft>
                <a:spcPts val="1000"/>
              </a:spcAft>
            </a:pPr>
            <a:r>
              <a:rPr lang="en-US" sz="2400">
                <a:effectLst/>
                <a:latin typeface="Calibri"/>
                <a:ea typeface="Calibri"/>
                <a:cs typeface="Times New Roman"/>
              </a:rPr>
              <a:t>Draw an example   of the word</a:t>
            </a:r>
            <a:endParaRPr lang="en-US" sz="1100">
              <a:effectLst/>
              <a:latin typeface="Calibri"/>
              <a:ea typeface="Calibri"/>
              <a:cs typeface="Times New Roman"/>
            </a:endParaRPr>
          </a:p>
        </p:txBody>
      </p:sp>
      <p:sp>
        <p:nvSpPr>
          <p:cNvPr id="7" name="Text Box 2"/>
          <p:cNvSpPr txBox="1">
            <a:spLocks noChangeArrowheads="1"/>
          </p:cNvSpPr>
          <p:nvPr/>
        </p:nvSpPr>
        <p:spPr bwMode="auto">
          <a:xfrm>
            <a:off x="6016625" y="7654925"/>
            <a:ext cx="2849563" cy="652463"/>
          </a:xfrm>
          <a:prstGeom prst="rect">
            <a:avLst/>
          </a:prstGeom>
          <a:solidFill>
            <a:srgbClr val="FFFFFF"/>
          </a:solidFill>
          <a:ln w="9525">
            <a:solidFill>
              <a:schemeClr val="bg1"/>
            </a:solid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2400">
                <a:effectLst/>
                <a:latin typeface="Calibri"/>
                <a:ea typeface="Calibri"/>
                <a:cs typeface="Times New Roman"/>
              </a:rPr>
              <a:t>  Actual Word</a:t>
            </a:r>
            <a:endParaRPr lang="en-US" sz="1100">
              <a:effectLst/>
              <a:latin typeface="Calibri"/>
              <a:ea typeface="Calibri"/>
              <a:cs typeface="Times New Roman"/>
            </a:endParaRPr>
          </a:p>
        </p:txBody>
      </p:sp>
      <p:sp>
        <p:nvSpPr>
          <p:cNvPr id="8" name="Rectangle 3"/>
          <p:cNvSpPr>
            <a:spLocks noChangeArrowheads="1"/>
          </p:cNvSpPr>
          <p:nvPr/>
        </p:nvSpPr>
        <p:spPr bwMode="auto">
          <a:xfrm>
            <a:off x="1162844" y="4273029"/>
            <a:ext cx="6629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Students will then cut this in half. They will then try to begin matching them with another person.  Play concentration</a:t>
            </a:r>
            <a:r>
              <a:rPr kumimoji="0" lang="en-US" sz="2000" b="1" i="0" u="none" strike="noStrike" cap="none" normalizeH="0" dirty="0" smtClean="0">
                <a:ln>
                  <a:noFill/>
                </a:ln>
                <a:solidFill>
                  <a:schemeClr val="tx1"/>
                </a:solidFill>
                <a:effectLst/>
                <a:latin typeface="Calibri" pitchFamily="34" charset="0"/>
                <a:ea typeface="Calibri" pitchFamily="34" charset="0"/>
                <a:cs typeface="Times New Roman" pitchFamily="18" charset="0"/>
              </a:rPr>
              <a:t> as a way to study.</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717908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798569043"/>
              </p:ext>
            </p:extLst>
          </p:nvPr>
        </p:nvGraphicFramePr>
        <p:xfrm>
          <a:off x="1437164" y="1981200"/>
          <a:ext cx="6080760" cy="2133600"/>
        </p:xfrm>
        <a:graphic>
          <a:graphicData uri="http://schemas.openxmlformats.org/drawingml/2006/table">
            <a:tbl>
              <a:tblPr firstRow="1" firstCol="1" bandRow="1"/>
              <a:tblGrid>
                <a:gridCol w="3040380"/>
                <a:gridCol w="3040380"/>
              </a:tblGrid>
              <a:tr h="2133600">
                <a:tc>
                  <a:txBody>
                    <a:bodyPr/>
                    <a:lstStyle/>
                    <a:p>
                      <a:pPr marL="0" marR="0">
                        <a:lnSpc>
                          <a:spcPct val="115000"/>
                        </a:lnSpc>
                        <a:spcBef>
                          <a:spcPts val="0"/>
                        </a:spcBef>
                        <a:spcAft>
                          <a:spcPts val="0"/>
                        </a:spcAft>
                      </a:pPr>
                      <a:r>
                        <a:rPr lang="en-US" sz="1600" b="1" dirty="0">
                          <a:effectLst/>
                          <a:latin typeface="Calibri"/>
                          <a:ea typeface="Calibri"/>
                          <a:cs typeface="Times New Roman"/>
                        </a:rPr>
                        <a:t> </a:t>
                      </a:r>
                      <a:endParaRPr lang="en-US" sz="1400" b="1" dirty="0">
                        <a:effectLst/>
                        <a:latin typeface="Calibri"/>
                        <a:ea typeface="Calibri"/>
                        <a:cs typeface="Times New Roman"/>
                      </a:endParaRPr>
                    </a:p>
                    <a:p>
                      <a:pPr marL="0" marR="0" algn="ctr">
                        <a:lnSpc>
                          <a:spcPct val="115000"/>
                        </a:lnSpc>
                        <a:spcBef>
                          <a:spcPts val="0"/>
                        </a:spcBef>
                        <a:spcAft>
                          <a:spcPts val="1000"/>
                        </a:spcAft>
                      </a:pPr>
                      <a:r>
                        <a:rPr lang="en-US" sz="1600" b="1" dirty="0">
                          <a:effectLst/>
                          <a:latin typeface="Calibri"/>
                          <a:ea typeface="Calibri"/>
                          <a:cs typeface="Times New Roman"/>
                        </a:rPr>
                        <a:t> </a:t>
                      </a:r>
                      <a:endParaRPr lang="en-US" sz="1400" b="1" dirty="0">
                        <a:effectLst/>
                        <a:latin typeface="Calibri"/>
                        <a:ea typeface="Calibri"/>
                        <a:cs typeface="Times New Roman"/>
                      </a:endParaRPr>
                    </a:p>
                    <a:p>
                      <a:pPr marL="0" marR="0">
                        <a:lnSpc>
                          <a:spcPct val="115000"/>
                        </a:lnSpc>
                        <a:spcBef>
                          <a:spcPts val="0"/>
                        </a:spcBef>
                        <a:spcAft>
                          <a:spcPts val="0"/>
                        </a:spcAft>
                      </a:pPr>
                      <a:r>
                        <a:rPr lang="en-US" sz="1600" b="1" dirty="0">
                          <a:effectLst/>
                          <a:latin typeface="Calibri"/>
                          <a:ea typeface="Calibri"/>
                          <a:cs typeface="Times New Roman"/>
                        </a:rPr>
                        <a:t>  </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3200" b="1" dirty="0" smtClean="0">
                          <a:effectLst/>
                          <a:latin typeface="Calibri"/>
                          <a:ea typeface="Calibri"/>
                          <a:cs typeface="Times New Roman"/>
                        </a:rPr>
                        <a:t>OBLIVION</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itle 1"/>
          <p:cNvSpPr>
            <a:spLocks noGrp="1"/>
          </p:cNvSpPr>
          <p:nvPr>
            <p:ph type="title"/>
          </p:nvPr>
        </p:nvSpPr>
        <p:spPr>
          <a:xfrm>
            <a:off x="362744" y="838200"/>
            <a:ext cx="8229600" cy="1143000"/>
          </a:xfrm>
        </p:spPr>
        <p:txBody>
          <a:bodyPr>
            <a:noAutofit/>
          </a:bodyPr>
          <a:lstStyle/>
          <a:p>
            <a:r>
              <a:rPr lang="en-US" dirty="0" smtClean="0">
                <a:effectLst>
                  <a:outerShdw blurRad="38100" dist="38100" dir="2700000" algn="tl">
                    <a:srgbClr val="000000">
                      <a:alpha val="43137"/>
                    </a:srgbClr>
                  </a:outerShdw>
                </a:effectLst>
                <a:latin typeface="+mn-lt"/>
                <a:ea typeface="+mn-ea"/>
                <a:cs typeface="+mn-cs"/>
              </a:rPr>
              <a:t>Strategy #5 – Puzzle Cards</a:t>
            </a:r>
            <a:br>
              <a:rPr lang="en-US" dirty="0" smtClean="0">
                <a:effectLst>
                  <a:outerShdw blurRad="38100" dist="38100" dir="2700000" algn="tl">
                    <a:srgbClr val="000000">
                      <a:alpha val="43137"/>
                    </a:srgbClr>
                  </a:outerShdw>
                </a:effectLst>
                <a:latin typeface="+mn-lt"/>
                <a:ea typeface="+mn-ea"/>
                <a:cs typeface="+mn-cs"/>
              </a:rPr>
            </a:br>
            <a:r>
              <a:rPr lang="en-US" dirty="0">
                <a:effectLst>
                  <a:outerShdw blurRad="38100" dist="38100" dir="2700000" algn="tl">
                    <a:srgbClr val="000000">
                      <a:alpha val="43137"/>
                    </a:srgbClr>
                  </a:outerShdw>
                </a:effectLst>
              </a:rPr>
              <a:t>Vocabulary Word - </a:t>
            </a:r>
            <a:r>
              <a:rPr lang="en-US" dirty="0" smtClean="0">
                <a:effectLst>
                  <a:outerShdw blurRad="38100" dist="38100" dir="2700000" algn="tl">
                    <a:srgbClr val="000000">
                      <a:alpha val="43137"/>
                    </a:srgbClr>
                  </a:outerShdw>
                </a:effectLst>
              </a:rPr>
              <a:t>oblivion</a:t>
            </a:r>
            <a:r>
              <a:rPr lang="en-US" dirty="0" smtClean="0">
                <a:effectLst>
                  <a:outerShdw blurRad="38100" dist="38100" dir="2700000" algn="tl">
                    <a:srgbClr val="000000">
                      <a:alpha val="43137"/>
                    </a:srgbClr>
                  </a:outerShdw>
                </a:effectLst>
                <a:latin typeface="+mn-lt"/>
                <a:ea typeface="+mn-ea"/>
                <a:cs typeface="+mn-cs"/>
              </a:rPr>
              <a:t/>
            </a:r>
            <a:br>
              <a:rPr lang="en-US" dirty="0" smtClean="0">
                <a:effectLst>
                  <a:outerShdw blurRad="38100" dist="38100" dir="2700000" algn="tl">
                    <a:srgbClr val="000000">
                      <a:alpha val="43137"/>
                    </a:srgbClr>
                  </a:outerShdw>
                </a:effectLst>
                <a:latin typeface="+mn-lt"/>
                <a:ea typeface="+mn-ea"/>
                <a:cs typeface="+mn-cs"/>
              </a:rPr>
            </a:br>
            <a:endParaRPr lang="en-US" dirty="0">
              <a:effectLst>
                <a:outerShdw blurRad="38100" dist="38100" dir="2700000" algn="tl">
                  <a:srgbClr val="000000">
                    <a:alpha val="43137"/>
                  </a:srgbClr>
                </a:outerShdw>
              </a:effectLst>
              <a:latin typeface="+mn-lt"/>
              <a:ea typeface="+mn-ea"/>
              <a:cs typeface="+mn-cs"/>
            </a:endParaRPr>
          </a:p>
        </p:txBody>
      </p:sp>
      <p:sp>
        <p:nvSpPr>
          <p:cNvPr id="6" name="Text Box 2"/>
          <p:cNvSpPr txBox="1">
            <a:spLocks noChangeArrowheads="1"/>
          </p:cNvSpPr>
          <p:nvPr/>
        </p:nvSpPr>
        <p:spPr bwMode="auto">
          <a:xfrm>
            <a:off x="3052763" y="7431088"/>
            <a:ext cx="2849562" cy="1081087"/>
          </a:xfrm>
          <a:prstGeom prst="rect">
            <a:avLst/>
          </a:prstGeom>
          <a:solidFill>
            <a:srgbClr val="FFFFFF"/>
          </a:solidFill>
          <a:ln w="9525">
            <a:solidFill>
              <a:schemeClr val="bg1"/>
            </a:solidFill>
            <a:miter lim="800000"/>
            <a:headEnd/>
            <a:tailEnd/>
          </a:ln>
        </p:spPr>
        <p:txBody>
          <a:bodyPr rot="0" vert="horz" wrap="square" lIns="91440" tIns="45720" rIns="91440" bIns="45720" anchor="t" anchorCtr="0">
            <a:spAutoFit/>
          </a:bodyPr>
          <a:lstStyle/>
          <a:p>
            <a:pPr marL="0" marR="0" algn="ctr">
              <a:lnSpc>
                <a:spcPct val="115000"/>
              </a:lnSpc>
              <a:spcBef>
                <a:spcPts val="0"/>
              </a:spcBef>
              <a:spcAft>
                <a:spcPts val="1000"/>
              </a:spcAft>
            </a:pPr>
            <a:r>
              <a:rPr lang="en-US" sz="2400">
                <a:effectLst/>
                <a:latin typeface="Calibri"/>
                <a:ea typeface="Calibri"/>
                <a:cs typeface="Times New Roman"/>
              </a:rPr>
              <a:t>Draw an example   of the word</a:t>
            </a:r>
            <a:endParaRPr lang="en-US" sz="1100">
              <a:effectLst/>
              <a:latin typeface="Calibri"/>
              <a:ea typeface="Calibri"/>
              <a:cs typeface="Times New Roman"/>
            </a:endParaRPr>
          </a:p>
        </p:txBody>
      </p:sp>
      <p:sp>
        <p:nvSpPr>
          <p:cNvPr id="7" name="Text Box 2"/>
          <p:cNvSpPr txBox="1">
            <a:spLocks noChangeArrowheads="1"/>
          </p:cNvSpPr>
          <p:nvPr/>
        </p:nvSpPr>
        <p:spPr bwMode="auto">
          <a:xfrm>
            <a:off x="6016625" y="7654925"/>
            <a:ext cx="2849563" cy="652463"/>
          </a:xfrm>
          <a:prstGeom prst="rect">
            <a:avLst/>
          </a:prstGeom>
          <a:solidFill>
            <a:srgbClr val="FFFFFF"/>
          </a:solidFill>
          <a:ln w="9525">
            <a:solidFill>
              <a:schemeClr val="bg1"/>
            </a:solid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2400">
                <a:effectLst/>
                <a:latin typeface="Calibri"/>
                <a:ea typeface="Calibri"/>
                <a:cs typeface="Times New Roman"/>
              </a:rPr>
              <a:t>  Actual Word</a:t>
            </a:r>
            <a:endParaRPr lang="en-US" sz="1100">
              <a:effectLst/>
              <a:latin typeface="Calibri"/>
              <a:ea typeface="Calibri"/>
              <a:cs typeface="Times New Roman"/>
            </a:endParaRPr>
          </a:p>
        </p:txBody>
      </p:sp>
      <p:sp>
        <p:nvSpPr>
          <p:cNvPr id="8" name="Rectangle 3"/>
          <p:cNvSpPr>
            <a:spLocks noChangeArrowheads="1"/>
          </p:cNvSpPr>
          <p:nvPr/>
        </p:nvSpPr>
        <p:spPr bwMode="auto">
          <a:xfrm>
            <a:off x="1162844" y="4273029"/>
            <a:ext cx="6629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Students will then cut this in half on the line below. They will then try to begin matching them with another person.  Play concentration</a:t>
            </a:r>
            <a:r>
              <a:rPr kumimoji="0" lang="en-US" sz="2000" b="1" i="0" u="none" strike="noStrike" cap="none" normalizeH="0" dirty="0" smtClean="0">
                <a:ln>
                  <a:noFill/>
                </a:ln>
                <a:solidFill>
                  <a:schemeClr val="tx1"/>
                </a:solidFill>
                <a:effectLst/>
                <a:latin typeface="Calibri" pitchFamily="34" charset="0"/>
                <a:ea typeface="Calibri" pitchFamily="34" charset="0"/>
                <a:cs typeface="Times New Roman" pitchFamily="18" charset="0"/>
              </a:rPr>
              <a:t> as a way to study.</a:t>
            </a:r>
            <a:endParaRPr kumimoji="0" lang="en-US" sz="3200" b="0" i="0" u="none" strike="noStrike" cap="none" normalizeH="0" baseline="0" dirty="0" smtClean="0">
              <a:ln>
                <a:noFill/>
              </a:ln>
              <a:solidFill>
                <a:schemeClr val="tx1"/>
              </a:solidFill>
              <a:effectLst/>
              <a:latin typeface="Arial" pitchFamily="34" charset="0"/>
            </a:endParaRPr>
          </a:p>
        </p:txBody>
      </p:sp>
      <p:pic>
        <p:nvPicPr>
          <p:cNvPr id="3074" name="Picture 2" descr="C:\Documents and Settings\shawna.steplock\Local Settings\Temporary Internet Files\Content.IE5\IJPQ3CVZ\MC90015169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41106" y="2286000"/>
            <a:ext cx="1823314" cy="1695298"/>
          </a:xfrm>
          <a:prstGeom prst="rect">
            <a:avLst/>
          </a:prstGeom>
          <a:noFill/>
          <a:extLst>
            <a:ext uri="{909E8E84-426E-40DD-AFC4-6F175D3DCCD1}">
              <a14:hiddenFill xmlns:a14="http://schemas.microsoft.com/office/drawing/2010/main">
                <a:solidFill>
                  <a:srgbClr val="FFFFFF"/>
                </a:solidFill>
              </a14:hiddenFill>
            </a:ext>
          </a:extLst>
        </p:spPr>
      </p:pic>
      <p:sp>
        <p:nvSpPr>
          <p:cNvPr id="2" name="&quot;No&quot; Symbol 1"/>
          <p:cNvSpPr/>
          <p:nvPr/>
        </p:nvSpPr>
        <p:spPr>
          <a:xfrm>
            <a:off x="1871663" y="2209800"/>
            <a:ext cx="2362200" cy="1847698"/>
          </a:xfrm>
          <a:prstGeom prst="noSmoking">
            <a:avLst>
              <a:gd name="adj" fmla="val 738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71896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
            <a:ext cx="8229600" cy="1143000"/>
          </a:xfrm>
        </p:spPr>
        <p:txBody>
          <a:bodyPr>
            <a:normAutofit/>
          </a:bodyPr>
          <a:lstStyle/>
          <a:p>
            <a:r>
              <a:rPr lang="en-US" sz="6000" dirty="0">
                <a:effectLst>
                  <a:outerShdw blurRad="38100" dist="38100" dir="2700000" algn="tl">
                    <a:srgbClr val="000000">
                      <a:alpha val="43137"/>
                    </a:srgbClr>
                  </a:outerShdw>
                </a:effectLst>
                <a:latin typeface="+mn-lt"/>
                <a:ea typeface="+mn-ea"/>
                <a:cs typeface="+mn-cs"/>
              </a:rPr>
              <a:t>SAT/</a:t>
            </a:r>
            <a:r>
              <a:rPr lang="en-US" sz="6000" dirty="0" err="1">
                <a:effectLst>
                  <a:outerShdw blurRad="38100" dist="38100" dir="2700000" algn="tl">
                    <a:srgbClr val="000000">
                      <a:alpha val="43137"/>
                    </a:srgbClr>
                  </a:outerShdw>
                </a:effectLst>
                <a:latin typeface="+mn-lt"/>
                <a:ea typeface="+mn-ea"/>
                <a:cs typeface="+mn-cs"/>
              </a:rPr>
              <a:t>Testmasters</a:t>
            </a:r>
            <a:endParaRPr lang="en-US" sz="6000" dirty="0">
              <a:effectLst>
                <a:outerShdw blurRad="38100" dist="38100" dir="2700000" algn="tl">
                  <a:srgbClr val="000000">
                    <a:alpha val="43137"/>
                  </a:srgbClr>
                </a:outerShdw>
              </a:effectLst>
              <a:latin typeface="+mn-lt"/>
              <a:ea typeface="+mn-ea"/>
              <a:cs typeface="+mn-cs"/>
            </a:endParaRPr>
          </a:p>
        </p:txBody>
      </p:sp>
      <p:sp>
        <p:nvSpPr>
          <p:cNvPr id="3" name="Content Placeholder 2"/>
          <p:cNvSpPr>
            <a:spLocks noGrp="1"/>
          </p:cNvSpPr>
          <p:nvPr>
            <p:ph idx="1"/>
          </p:nvPr>
        </p:nvSpPr>
        <p:spPr>
          <a:xfrm>
            <a:off x="152400" y="1143000"/>
            <a:ext cx="8839200" cy="5410200"/>
          </a:xfrm>
        </p:spPr>
        <p:txBody>
          <a:bodyPr>
            <a:normAutofit/>
          </a:bodyPr>
          <a:lstStyle/>
          <a:p>
            <a:r>
              <a:rPr lang="en-US" b="1" dirty="0" smtClean="0"/>
              <a:t>Classroom course </a:t>
            </a:r>
            <a:r>
              <a:rPr lang="en-US" dirty="0" smtClean="0"/>
              <a:t>– 12 classes w/ 300 pt. score improvement guarantee along w/ 1200 pages of course material and official College Board practice exams taught by a live teacher = $749 individual or $649 per person at group rate</a:t>
            </a:r>
          </a:p>
          <a:p>
            <a:r>
              <a:rPr lang="en-US" b="1" dirty="0" smtClean="0"/>
              <a:t>Private One-on-one course </a:t>
            </a:r>
            <a:r>
              <a:rPr lang="en-US" dirty="0" smtClean="0"/>
              <a:t>– all of the above except cost is $1199, additional students cost 50% </a:t>
            </a:r>
          </a:p>
          <a:p>
            <a:r>
              <a:rPr lang="en-US" b="1" dirty="0" smtClean="0"/>
              <a:t>Online course </a:t>
            </a:r>
            <a:r>
              <a:rPr lang="en-US" dirty="0" smtClean="0"/>
              <a:t>– all of the “classroom” benefits except online for $699 for the individual, $599 per person at group rate</a:t>
            </a:r>
          </a:p>
        </p:txBody>
      </p:sp>
    </p:spTree>
    <p:extLst>
      <p:ext uri="{BB962C8B-B14F-4D97-AF65-F5344CB8AC3E}">
        <p14:creationId xmlns:p14="http://schemas.microsoft.com/office/powerpoint/2010/main" val="1575899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100" dirty="0" smtClean="0">
                <a:effectLst>
                  <a:outerShdw blurRad="38100" dist="38100" dir="2700000" algn="tl">
                    <a:srgbClr val="000000">
                      <a:alpha val="43137"/>
                    </a:srgbClr>
                  </a:outerShdw>
                </a:effectLst>
                <a:latin typeface="+mn-lt"/>
                <a:ea typeface="+mn-ea"/>
                <a:cs typeface="+mn-cs"/>
              </a:rPr>
              <a:t>If not </a:t>
            </a:r>
            <a:r>
              <a:rPr lang="en-US" sz="5100" dirty="0" err="1" smtClean="0">
                <a:effectLst>
                  <a:outerShdw blurRad="38100" dist="38100" dir="2700000" algn="tl">
                    <a:srgbClr val="000000">
                      <a:alpha val="43137"/>
                    </a:srgbClr>
                  </a:outerShdw>
                </a:effectLst>
                <a:latin typeface="+mn-lt"/>
                <a:ea typeface="+mn-ea"/>
                <a:cs typeface="+mn-cs"/>
              </a:rPr>
              <a:t>Testmasters</a:t>
            </a:r>
            <a:r>
              <a:rPr lang="en-US" sz="5100" dirty="0" smtClean="0">
                <a:effectLst>
                  <a:outerShdw blurRad="38100" dist="38100" dir="2700000" algn="tl">
                    <a:srgbClr val="000000">
                      <a:alpha val="43137"/>
                    </a:srgbClr>
                  </a:outerShdw>
                </a:effectLst>
                <a:latin typeface="+mn-lt"/>
                <a:ea typeface="+mn-ea"/>
                <a:cs typeface="+mn-cs"/>
              </a:rPr>
              <a:t>, what then?</a:t>
            </a:r>
            <a:endParaRPr lang="en-US" sz="5100" dirty="0">
              <a:effectLst>
                <a:outerShdw blurRad="38100" dist="38100" dir="2700000" algn="tl">
                  <a:srgbClr val="000000">
                    <a:alpha val="43137"/>
                  </a:srgbClr>
                </a:outerShdw>
              </a:effectLst>
              <a:latin typeface="+mn-lt"/>
              <a:ea typeface="+mn-ea"/>
              <a:cs typeface="+mn-cs"/>
            </a:endParaRPr>
          </a:p>
        </p:txBody>
      </p:sp>
      <p:sp>
        <p:nvSpPr>
          <p:cNvPr id="3" name="Content Placeholder 2"/>
          <p:cNvSpPr>
            <a:spLocks noGrp="1"/>
          </p:cNvSpPr>
          <p:nvPr>
            <p:ph idx="1"/>
          </p:nvPr>
        </p:nvSpPr>
        <p:spPr>
          <a:xfrm>
            <a:off x="457200" y="1066800"/>
            <a:ext cx="8229600" cy="4876800"/>
          </a:xfrm>
        </p:spPr>
        <p:txBody>
          <a:bodyPr>
            <a:noAutofit/>
          </a:bodyPr>
          <a:lstStyle/>
          <a:p>
            <a:r>
              <a:rPr lang="en-US" sz="3600" dirty="0" smtClean="0"/>
              <a:t>SAT prep books</a:t>
            </a:r>
          </a:p>
          <a:p>
            <a:r>
              <a:rPr lang="en-US" sz="3600" dirty="0" smtClean="0"/>
              <a:t>College Board/SAT website, app’s for mobile devices </a:t>
            </a:r>
          </a:p>
          <a:p>
            <a:r>
              <a:rPr lang="en-US" sz="3600" dirty="0" smtClean="0"/>
              <a:t>SAT vocabulary– 100 words by the end of the school year during 9</a:t>
            </a:r>
            <a:r>
              <a:rPr lang="en-US" sz="3600" baseline="30000" dirty="0" smtClean="0"/>
              <a:t>th</a:t>
            </a:r>
            <a:r>
              <a:rPr lang="en-US" sz="3600" dirty="0" smtClean="0"/>
              <a:t>, 10</a:t>
            </a:r>
            <a:r>
              <a:rPr lang="en-US" sz="3600" baseline="30000" dirty="0" smtClean="0"/>
              <a:t>th</a:t>
            </a:r>
            <a:r>
              <a:rPr lang="en-US" sz="3600" dirty="0" smtClean="0"/>
              <a:t>, and 11</a:t>
            </a:r>
            <a:r>
              <a:rPr lang="en-US" sz="3600" baseline="30000" dirty="0" smtClean="0"/>
              <a:t>th</a:t>
            </a:r>
            <a:r>
              <a:rPr lang="en-US" sz="3600" dirty="0" smtClean="0"/>
              <a:t> grade levels – words are meant to be learned not memorized – 300 words in addition to prep books and digital resources</a:t>
            </a:r>
          </a:p>
        </p:txBody>
      </p:sp>
    </p:spTree>
    <p:extLst>
      <p:ext uri="{BB962C8B-B14F-4D97-AF65-F5344CB8AC3E}">
        <p14:creationId xmlns:p14="http://schemas.microsoft.com/office/powerpoint/2010/main" val="2182841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0"/>
            <a:ext cx="10820400" cy="861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rot="20386518">
            <a:off x="112771" y="363732"/>
            <a:ext cx="2958183" cy="2123658"/>
          </a:xfrm>
          <a:prstGeom prst="rect">
            <a:avLst/>
          </a:prstGeom>
          <a:noFill/>
        </p:spPr>
        <p:txBody>
          <a:bodyPr vert="horz" wrap="square" lIns="91440" tIns="45720" rIns="91440" bIns="45720">
            <a:spAutoFit/>
          </a:bodyPr>
          <a:lstStyle/>
          <a:p>
            <a:pPr algn="ctr"/>
            <a:r>
              <a:rPr lang="en-US" sz="6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Sample Entry</a:t>
            </a:r>
            <a:endParaRPr lang="en-US" sz="6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2133600" y="1905000"/>
            <a:ext cx="6019800" cy="646331"/>
          </a:xfrm>
          <a:prstGeom prst="rect">
            <a:avLst/>
          </a:prstGeom>
          <a:noFill/>
        </p:spPr>
        <p:txBody>
          <a:bodyPr wrap="square" rtlCol="0">
            <a:spAutoFit/>
          </a:bodyPr>
          <a:lstStyle/>
          <a:p>
            <a:pPr algn="ctr"/>
            <a:r>
              <a:rPr lang="en-US" sz="3600" b="1" dirty="0" smtClean="0"/>
              <a:t>SAT Vocabulary 1</a:t>
            </a:r>
            <a:r>
              <a:rPr lang="en-US" sz="3600" b="1" baseline="30000" dirty="0" smtClean="0"/>
              <a:t>st</a:t>
            </a:r>
            <a:r>
              <a:rPr lang="en-US" sz="3600" b="1" dirty="0" smtClean="0"/>
              <a:t> Six Weeks</a:t>
            </a:r>
            <a:endParaRPr lang="en-US" sz="3600" b="1" dirty="0"/>
          </a:p>
        </p:txBody>
      </p:sp>
      <p:sp>
        <p:nvSpPr>
          <p:cNvPr id="7" name="TextBox 6"/>
          <p:cNvSpPr txBox="1"/>
          <p:nvPr/>
        </p:nvSpPr>
        <p:spPr>
          <a:xfrm>
            <a:off x="2133600" y="2438400"/>
            <a:ext cx="6248400" cy="4401205"/>
          </a:xfrm>
          <a:prstGeom prst="rect">
            <a:avLst/>
          </a:prstGeom>
          <a:noFill/>
        </p:spPr>
        <p:txBody>
          <a:bodyPr wrap="square" rtlCol="0">
            <a:spAutoFit/>
          </a:bodyPr>
          <a:lstStyle/>
          <a:p>
            <a:r>
              <a:rPr lang="en-US" sz="2800" dirty="0" smtClean="0"/>
              <a:t>Ascend – to move upward, to rise from a 	lower station</a:t>
            </a:r>
          </a:p>
          <a:p>
            <a:r>
              <a:rPr lang="en-US" sz="2800" dirty="0" smtClean="0"/>
              <a:t>	synonym – climb</a:t>
            </a:r>
          </a:p>
          <a:p>
            <a:r>
              <a:rPr lang="en-US" sz="2800" dirty="0"/>
              <a:t>	</a:t>
            </a:r>
            <a:r>
              <a:rPr lang="en-US" sz="2800" dirty="0" smtClean="0"/>
              <a:t>antonym – fall</a:t>
            </a:r>
          </a:p>
          <a:p>
            <a:r>
              <a:rPr lang="en-US" sz="2800" dirty="0"/>
              <a:t>	</a:t>
            </a:r>
            <a:r>
              <a:rPr lang="en-US" sz="2800" dirty="0" smtClean="0"/>
              <a:t>Notes – (sentence, reference made 		in class, etc.)</a:t>
            </a:r>
          </a:p>
          <a:p>
            <a:r>
              <a:rPr lang="en-US" sz="2800" dirty="0"/>
              <a:t>	</a:t>
            </a:r>
            <a:r>
              <a:rPr lang="en-US" sz="2800" dirty="0" smtClean="0"/>
              <a:t>Parts of Speech – ascend (v), </a:t>
            </a:r>
          </a:p>
          <a:p>
            <a:r>
              <a:rPr lang="en-US" sz="2800" dirty="0"/>
              <a:t>	</a:t>
            </a:r>
            <a:r>
              <a:rPr lang="en-US" sz="2800" dirty="0" smtClean="0"/>
              <a:t>	-</a:t>
            </a:r>
            <a:r>
              <a:rPr lang="en-US" sz="2800" dirty="0" err="1" smtClean="0"/>
              <a:t>sion</a:t>
            </a:r>
            <a:r>
              <a:rPr lang="en-US" sz="2800" dirty="0" smtClean="0"/>
              <a:t> (n), -</a:t>
            </a:r>
            <a:r>
              <a:rPr lang="en-US" sz="2800" dirty="0" err="1" smtClean="0"/>
              <a:t>ancy</a:t>
            </a:r>
            <a:r>
              <a:rPr lang="en-US" sz="2800" dirty="0" smtClean="0"/>
              <a:t> (n)</a:t>
            </a:r>
          </a:p>
          <a:p>
            <a:r>
              <a:rPr lang="en-US" sz="2800" dirty="0"/>
              <a:t>	</a:t>
            </a:r>
            <a:r>
              <a:rPr lang="en-US" sz="2800" dirty="0" smtClean="0"/>
              <a:t>Strategy – (copy the strategy 			introduced or rehearsed)</a:t>
            </a:r>
            <a:endParaRPr lang="en-US" sz="2000" dirty="0"/>
          </a:p>
        </p:txBody>
      </p:sp>
    </p:spTree>
    <p:extLst>
      <p:ext uri="{BB962C8B-B14F-4D97-AF65-F5344CB8AC3E}">
        <p14:creationId xmlns:p14="http://schemas.microsoft.com/office/powerpoint/2010/main" val="4230015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effectLst>
                  <a:outerShdw blurRad="38100" dist="38100" dir="2700000" algn="tl">
                    <a:srgbClr val="000000">
                      <a:alpha val="43137"/>
                    </a:srgbClr>
                  </a:outerShdw>
                </a:effectLst>
                <a:latin typeface="+mn-lt"/>
                <a:ea typeface="+mn-ea"/>
                <a:cs typeface="+mn-cs"/>
              </a:rPr>
              <a:t>SAT Vocabulary Strategy #1 - KIM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2412645"/>
              </p:ext>
            </p:extLst>
          </p:nvPr>
        </p:nvGraphicFramePr>
        <p:xfrm>
          <a:off x="457200" y="1600200"/>
          <a:ext cx="8229600" cy="4297680"/>
        </p:xfrm>
        <a:graphic>
          <a:graphicData uri="http://schemas.openxmlformats.org/drawingml/2006/table">
            <a:tbl>
              <a:tblPr firstRow="1" bandRow="1">
                <a:tableStyleId>{638B1855-1B75-4FBE-930C-398BA8C253C6}</a:tableStyleId>
              </a:tblPr>
              <a:tblGrid>
                <a:gridCol w="2743200"/>
                <a:gridCol w="2743200"/>
                <a:gridCol w="2743200"/>
              </a:tblGrid>
              <a:tr h="682534">
                <a:tc>
                  <a:txBody>
                    <a:bodyPr/>
                    <a:lstStyle/>
                    <a:p>
                      <a:pPr algn="ctr"/>
                      <a:r>
                        <a:rPr lang="en-US" sz="3200" dirty="0" smtClean="0"/>
                        <a:t>K</a:t>
                      </a:r>
                    </a:p>
                    <a:p>
                      <a:pPr algn="ctr"/>
                      <a:r>
                        <a:rPr lang="en-US" sz="2800" dirty="0" smtClean="0"/>
                        <a:t>(Key word)</a:t>
                      </a:r>
                      <a:endParaRPr lang="en-US" sz="2800" dirty="0">
                        <a:latin typeface="Aharoni" pitchFamily="2" charset="-79"/>
                        <a:cs typeface="Aharoni" pitchFamily="2" charset="-79"/>
                      </a:endParaRPr>
                    </a:p>
                  </a:txBody>
                  <a:tcPr/>
                </a:tc>
                <a:tc>
                  <a:txBody>
                    <a:bodyPr/>
                    <a:lstStyle/>
                    <a:p>
                      <a:pPr algn="ctr"/>
                      <a:r>
                        <a:rPr lang="en-US" sz="3200" dirty="0" smtClean="0"/>
                        <a:t>I</a:t>
                      </a:r>
                    </a:p>
                    <a:p>
                      <a:pPr algn="ctr"/>
                      <a:r>
                        <a:rPr lang="en-US" sz="2800" dirty="0" smtClean="0"/>
                        <a:t>(Information)</a:t>
                      </a:r>
                      <a:endParaRPr lang="en-US" sz="2800" dirty="0">
                        <a:latin typeface="Aharoni" pitchFamily="2" charset="-79"/>
                        <a:cs typeface="Aharoni" pitchFamily="2" charset="-79"/>
                      </a:endParaRPr>
                    </a:p>
                  </a:txBody>
                  <a:tcPr/>
                </a:tc>
                <a:tc>
                  <a:txBody>
                    <a:bodyPr/>
                    <a:lstStyle/>
                    <a:p>
                      <a:pPr algn="ctr"/>
                      <a:r>
                        <a:rPr lang="en-US" sz="3200" dirty="0" smtClean="0"/>
                        <a:t>M</a:t>
                      </a:r>
                    </a:p>
                    <a:p>
                      <a:pPr algn="ctr"/>
                      <a:r>
                        <a:rPr lang="en-US" sz="2800" dirty="0" smtClean="0"/>
                        <a:t>(Memory Cue)</a:t>
                      </a:r>
                      <a:endParaRPr lang="en-US" sz="2800" dirty="0">
                        <a:latin typeface="Aharoni" pitchFamily="2" charset="-79"/>
                        <a:cs typeface="Aharoni" pitchFamily="2" charset="-79"/>
                      </a:endParaRPr>
                    </a:p>
                  </a:txBody>
                  <a:tcPr/>
                </a:tc>
              </a:tr>
              <a:tr h="2213066">
                <a:tc>
                  <a:txBody>
                    <a:bodyPr/>
                    <a:lstStyle/>
                    <a:p>
                      <a:pPr algn="ctr"/>
                      <a:r>
                        <a:rPr lang="en-US" sz="2800" b="1" dirty="0" smtClean="0"/>
                        <a:t>Write the actual vocab</a:t>
                      </a:r>
                      <a:r>
                        <a:rPr lang="en-US" sz="2800" b="1" baseline="0" dirty="0" smtClean="0"/>
                        <a:t> word or another word that relates – YOUR CHOICE</a:t>
                      </a:r>
                      <a:endParaRPr lang="en-US" dirty="0" smtClean="0"/>
                    </a:p>
                    <a:p>
                      <a:endParaRPr lang="en-US" dirty="0"/>
                    </a:p>
                  </a:txBody>
                  <a:tcPr/>
                </a:tc>
                <a:tc>
                  <a:txBody>
                    <a:bodyPr/>
                    <a:lstStyle/>
                    <a:p>
                      <a:pPr algn="ctr"/>
                      <a:r>
                        <a:rPr lang="en-US" sz="2800" b="1" kern="1200" dirty="0" smtClean="0">
                          <a:solidFill>
                            <a:schemeClr val="lt1"/>
                          </a:solidFill>
                          <a:latin typeface="+mn-lt"/>
                          <a:ea typeface="+mn-ea"/>
                          <a:cs typeface="+mn-cs"/>
                        </a:rPr>
                        <a:t>Write the actual definition or YOUR version of the definition – YOUR CHOICE</a:t>
                      </a:r>
                      <a:endParaRPr lang="en-US" sz="1800" dirty="0" smtClean="0"/>
                    </a:p>
                    <a:p>
                      <a:pPr algn="ctr"/>
                      <a:endParaRPr lang="en-US" dirty="0" smtClean="0"/>
                    </a:p>
                    <a:p>
                      <a:pPr algn="ctr"/>
                      <a:endParaRPr lang="en-US" dirty="0"/>
                    </a:p>
                  </a:txBody>
                  <a:tcPr/>
                </a:tc>
                <a:tc>
                  <a:txBody>
                    <a:bodyPr/>
                    <a:lstStyle/>
                    <a:p>
                      <a:pPr algn="ctr"/>
                      <a:r>
                        <a:rPr lang="en-US" sz="2400" b="1" kern="1200" dirty="0" smtClean="0">
                          <a:solidFill>
                            <a:schemeClr val="lt1"/>
                          </a:solidFill>
                          <a:latin typeface="+mn-lt"/>
                          <a:ea typeface="+mn-ea"/>
                          <a:cs typeface="+mn-cs"/>
                        </a:rPr>
                        <a:t>Draw a picture that visually reminds you of the intent of word, something that helps you UNDERSTAND the word – YOUR CHOICE</a:t>
                      </a:r>
                    </a:p>
                    <a:p>
                      <a:pPr algn="ctr"/>
                      <a:endParaRPr lang="en-US" dirty="0"/>
                    </a:p>
                  </a:txBody>
                  <a:tcPr/>
                </a:tc>
              </a:tr>
            </a:tbl>
          </a:graphicData>
        </a:graphic>
      </p:graphicFrame>
    </p:spTree>
    <p:extLst>
      <p:ext uri="{BB962C8B-B14F-4D97-AF65-F5344CB8AC3E}">
        <p14:creationId xmlns:p14="http://schemas.microsoft.com/office/powerpoint/2010/main" val="2682315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Autofit/>
          </a:bodyPr>
          <a:lstStyle/>
          <a:p>
            <a:r>
              <a:rPr lang="en-US" dirty="0" smtClean="0">
                <a:effectLst>
                  <a:outerShdw blurRad="38100" dist="38100" dir="2700000" algn="tl">
                    <a:srgbClr val="000000">
                      <a:alpha val="43137"/>
                    </a:srgbClr>
                  </a:outerShdw>
                </a:effectLst>
                <a:latin typeface="+mn-lt"/>
                <a:ea typeface="+mn-ea"/>
                <a:cs typeface="+mn-cs"/>
              </a:rPr>
              <a:t>Strategy </a:t>
            </a:r>
            <a:r>
              <a:rPr lang="en-US" dirty="0">
                <a:effectLst>
                  <a:outerShdw blurRad="38100" dist="38100" dir="2700000" algn="tl">
                    <a:srgbClr val="000000">
                      <a:alpha val="43137"/>
                    </a:srgbClr>
                  </a:outerShdw>
                </a:effectLst>
                <a:latin typeface="+mn-lt"/>
                <a:ea typeface="+mn-ea"/>
                <a:cs typeface="+mn-cs"/>
              </a:rPr>
              <a:t>#1 </a:t>
            </a:r>
            <a:r>
              <a:rPr lang="en-US" dirty="0" smtClean="0">
                <a:effectLst>
                  <a:outerShdw blurRad="38100" dist="38100" dir="2700000" algn="tl">
                    <a:srgbClr val="000000">
                      <a:alpha val="43137"/>
                    </a:srgbClr>
                  </a:outerShdw>
                </a:effectLst>
                <a:latin typeface="+mn-lt"/>
                <a:ea typeface="+mn-ea"/>
                <a:cs typeface="+mn-cs"/>
              </a:rPr>
              <a:t>– KIM</a:t>
            </a:r>
            <a:br>
              <a:rPr lang="en-US" dirty="0" smtClean="0">
                <a:effectLst>
                  <a:outerShdw blurRad="38100" dist="38100" dir="2700000" algn="tl">
                    <a:srgbClr val="000000">
                      <a:alpha val="43137"/>
                    </a:srgbClr>
                  </a:outerShdw>
                </a:effectLst>
                <a:latin typeface="+mn-lt"/>
                <a:ea typeface="+mn-ea"/>
                <a:cs typeface="+mn-cs"/>
              </a:rPr>
            </a:br>
            <a:r>
              <a:rPr lang="en-US" dirty="0" smtClean="0">
                <a:effectLst>
                  <a:outerShdw blurRad="38100" dist="38100" dir="2700000" algn="tl">
                    <a:srgbClr val="000000">
                      <a:alpha val="43137"/>
                    </a:srgbClr>
                  </a:outerShdw>
                </a:effectLst>
                <a:latin typeface="+mn-lt"/>
                <a:ea typeface="+mn-ea"/>
                <a:cs typeface="+mn-cs"/>
              </a:rPr>
              <a:t>Vocabulary word: ascend</a:t>
            </a:r>
            <a:endParaRPr lang="en-US" dirty="0">
              <a:effectLst>
                <a:outerShdw blurRad="38100" dist="38100" dir="2700000" algn="tl">
                  <a:srgbClr val="000000">
                    <a:alpha val="43137"/>
                  </a:srgbClr>
                </a:outerShdw>
              </a:effectLst>
              <a:latin typeface="+mn-lt"/>
              <a:ea typeface="+mn-ea"/>
              <a:cs typeface="+mn-cs"/>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3222660152"/>
              </p:ext>
            </p:extLst>
          </p:nvPr>
        </p:nvGraphicFramePr>
        <p:xfrm>
          <a:off x="457200" y="1600200"/>
          <a:ext cx="8229600" cy="3779520"/>
        </p:xfrm>
        <a:graphic>
          <a:graphicData uri="http://schemas.openxmlformats.org/drawingml/2006/table">
            <a:tbl>
              <a:tblPr firstRow="1" bandRow="1">
                <a:tableStyleId>{08FB837D-C827-4EFA-A057-4D05807E0F7C}</a:tableStyleId>
              </a:tblPr>
              <a:tblGrid>
                <a:gridCol w="2743200"/>
                <a:gridCol w="2743200"/>
                <a:gridCol w="2743200"/>
              </a:tblGrid>
              <a:tr h="370840">
                <a:tc>
                  <a:txBody>
                    <a:bodyPr/>
                    <a:lstStyle/>
                    <a:p>
                      <a:pPr algn="ctr"/>
                      <a:r>
                        <a:rPr lang="en-US" sz="3200" dirty="0" smtClean="0">
                          <a:latin typeface="Aharoni" pitchFamily="2" charset="-79"/>
                          <a:cs typeface="Aharoni" pitchFamily="2" charset="-79"/>
                        </a:rPr>
                        <a:t>K</a:t>
                      </a:r>
                    </a:p>
                    <a:p>
                      <a:pPr algn="ctr"/>
                      <a:r>
                        <a:rPr lang="en-US" sz="2800" dirty="0" smtClean="0">
                          <a:latin typeface="Aharoni" pitchFamily="2" charset="-79"/>
                          <a:cs typeface="Aharoni" pitchFamily="2" charset="-79"/>
                        </a:rPr>
                        <a:t>(Key word)</a:t>
                      </a:r>
                      <a:endParaRPr lang="en-US" sz="2800" dirty="0">
                        <a:latin typeface="Aharoni" pitchFamily="2" charset="-79"/>
                        <a:cs typeface="Aharoni" pitchFamily="2" charset="-79"/>
                      </a:endParaRPr>
                    </a:p>
                  </a:txBody>
                  <a:tcPr/>
                </a:tc>
                <a:tc>
                  <a:txBody>
                    <a:bodyPr/>
                    <a:lstStyle/>
                    <a:p>
                      <a:pPr marL="0" algn="ctr" defTabSz="914400" rtl="0" eaLnBrk="1" latinLnBrk="0" hangingPunct="1"/>
                      <a:r>
                        <a:rPr lang="en-US" sz="3200" b="1" kern="1200" dirty="0" smtClean="0">
                          <a:solidFill>
                            <a:schemeClr val="lt1"/>
                          </a:solidFill>
                          <a:latin typeface="Aharoni" pitchFamily="2" charset="-79"/>
                          <a:ea typeface="+mn-ea"/>
                          <a:cs typeface="Aharoni" pitchFamily="2" charset="-79"/>
                        </a:rPr>
                        <a:t>I</a:t>
                      </a:r>
                    </a:p>
                    <a:p>
                      <a:pPr marL="0" algn="ctr" defTabSz="914400" rtl="0" eaLnBrk="1" latinLnBrk="0" hangingPunct="1"/>
                      <a:r>
                        <a:rPr lang="en-US" sz="3200" b="1" kern="1200" dirty="0" smtClean="0">
                          <a:solidFill>
                            <a:schemeClr val="lt1"/>
                          </a:solidFill>
                          <a:latin typeface="Aharoni" pitchFamily="2" charset="-79"/>
                          <a:ea typeface="+mn-ea"/>
                          <a:cs typeface="Aharoni" pitchFamily="2" charset="-79"/>
                        </a:rPr>
                        <a:t>(</a:t>
                      </a:r>
                      <a:r>
                        <a:rPr lang="en-US" sz="2800" b="1" kern="1200" dirty="0" smtClean="0">
                          <a:solidFill>
                            <a:schemeClr val="lt1"/>
                          </a:solidFill>
                          <a:latin typeface="Aharoni" pitchFamily="2" charset="-79"/>
                          <a:ea typeface="+mn-ea"/>
                          <a:cs typeface="Aharoni" pitchFamily="2" charset="-79"/>
                        </a:rPr>
                        <a:t>Information</a:t>
                      </a:r>
                      <a:r>
                        <a:rPr lang="en-US" sz="3200" b="1" kern="1200" dirty="0" smtClean="0">
                          <a:solidFill>
                            <a:schemeClr val="lt1"/>
                          </a:solidFill>
                          <a:latin typeface="Aharoni" pitchFamily="2" charset="-79"/>
                          <a:ea typeface="+mn-ea"/>
                          <a:cs typeface="Aharoni" pitchFamily="2" charset="-79"/>
                        </a:rPr>
                        <a:t>)</a:t>
                      </a:r>
                      <a:endParaRPr lang="en-US" sz="3200" b="1" kern="1200" dirty="0">
                        <a:solidFill>
                          <a:schemeClr val="lt1"/>
                        </a:solidFill>
                        <a:latin typeface="Aharoni" pitchFamily="2" charset="-79"/>
                        <a:ea typeface="+mn-ea"/>
                        <a:cs typeface="Aharoni" pitchFamily="2" charset="-79"/>
                      </a:endParaRPr>
                    </a:p>
                  </a:txBody>
                  <a:tcPr/>
                </a:tc>
                <a:tc>
                  <a:txBody>
                    <a:bodyPr/>
                    <a:lstStyle/>
                    <a:p>
                      <a:pPr marL="0" algn="ctr" defTabSz="914400" rtl="0" eaLnBrk="1" latinLnBrk="0" hangingPunct="1"/>
                      <a:r>
                        <a:rPr lang="en-US" sz="3200" b="1" kern="1200" dirty="0" smtClean="0">
                          <a:solidFill>
                            <a:schemeClr val="lt1"/>
                          </a:solidFill>
                          <a:latin typeface="Aharoni" pitchFamily="2" charset="-79"/>
                          <a:ea typeface="+mn-ea"/>
                          <a:cs typeface="Aharoni" pitchFamily="2" charset="-79"/>
                        </a:rPr>
                        <a:t>M</a:t>
                      </a:r>
                    </a:p>
                    <a:p>
                      <a:pPr marL="0" algn="ctr" defTabSz="914400" rtl="0" eaLnBrk="1" latinLnBrk="0" hangingPunct="1"/>
                      <a:r>
                        <a:rPr lang="en-US" sz="2800" b="1" kern="1200" dirty="0" smtClean="0">
                          <a:solidFill>
                            <a:schemeClr val="lt1"/>
                          </a:solidFill>
                          <a:latin typeface="Aharoni" pitchFamily="2" charset="-79"/>
                          <a:ea typeface="+mn-ea"/>
                          <a:cs typeface="Aharoni" pitchFamily="2" charset="-79"/>
                        </a:rPr>
                        <a:t>(Memory Cue)</a:t>
                      </a:r>
                      <a:endParaRPr lang="en-US" sz="2800" b="1" kern="1200" dirty="0">
                        <a:solidFill>
                          <a:schemeClr val="lt1"/>
                        </a:solidFill>
                        <a:latin typeface="Aharoni" pitchFamily="2" charset="-79"/>
                        <a:ea typeface="+mn-ea"/>
                        <a:cs typeface="Aharoni" pitchFamily="2" charset="-79"/>
                      </a:endParaRPr>
                    </a:p>
                  </a:txBody>
                  <a:tcPr/>
                </a:tc>
              </a:tr>
              <a:tr h="370840">
                <a:tc>
                  <a:txBody>
                    <a:bodyPr/>
                    <a:lstStyle/>
                    <a:p>
                      <a:endParaRPr lang="en-US" sz="3200" dirty="0" smtClean="0"/>
                    </a:p>
                    <a:p>
                      <a:pPr algn="ctr"/>
                      <a:r>
                        <a:rPr lang="en-US" sz="3200" b="1" dirty="0" smtClean="0">
                          <a:latin typeface="Aharoni" pitchFamily="2" charset="-79"/>
                          <a:cs typeface="Aharoni" pitchFamily="2" charset="-79"/>
                        </a:rPr>
                        <a:t>mountain</a:t>
                      </a:r>
                    </a:p>
                    <a:p>
                      <a:endParaRPr lang="en-US" dirty="0" smtClean="0"/>
                    </a:p>
                    <a:p>
                      <a:endParaRPr lang="en-US" dirty="0" smtClean="0"/>
                    </a:p>
                    <a:p>
                      <a:endParaRPr lang="en-US" dirty="0" smtClean="0"/>
                    </a:p>
                    <a:p>
                      <a:endParaRPr lang="en-US" dirty="0" smtClean="0"/>
                    </a:p>
                    <a:p>
                      <a:endParaRPr lang="en-US" dirty="0"/>
                    </a:p>
                  </a:txBody>
                  <a:tcPr/>
                </a:tc>
                <a:tc>
                  <a:txBody>
                    <a:bodyPr/>
                    <a:lstStyle/>
                    <a:p>
                      <a:endParaRPr lang="en-US" sz="1800" dirty="0" smtClean="0"/>
                    </a:p>
                    <a:p>
                      <a:pPr algn="ctr"/>
                      <a:r>
                        <a:rPr lang="en-US" sz="3200" b="1" kern="1200" dirty="0" smtClean="0">
                          <a:solidFill>
                            <a:schemeClr val="dk1"/>
                          </a:solidFill>
                          <a:latin typeface="Aharoni" pitchFamily="2" charset="-79"/>
                          <a:ea typeface="+mn-ea"/>
                          <a:cs typeface="Aharoni" pitchFamily="2" charset="-79"/>
                        </a:rPr>
                        <a:t>To move up from below</a:t>
                      </a:r>
                    </a:p>
                    <a:p>
                      <a:endParaRPr lang="en-US" dirty="0" smtClean="0"/>
                    </a:p>
                    <a:p>
                      <a:endParaRPr lang="en-US" dirty="0" smtClean="0"/>
                    </a:p>
                    <a:p>
                      <a:endParaRPr lang="en-US" dirty="0" smtClean="0"/>
                    </a:p>
                    <a:p>
                      <a:endParaRPr lang="en-US" dirty="0" smtClean="0"/>
                    </a:p>
                    <a:p>
                      <a:endParaRPr lang="en-US" dirty="0"/>
                    </a:p>
                  </a:txBody>
                  <a:tcPr/>
                </a:tc>
                <a:tc>
                  <a:txBody>
                    <a:bodyPr/>
                    <a:lstStyle/>
                    <a:p>
                      <a:endParaRPr lang="en-US" dirty="0"/>
                    </a:p>
                  </a:txBody>
                  <a:tcPr/>
                </a:tc>
              </a:tr>
            </a:tbl>
          </a:graphicData>
        </a:graphic>
      </p:graphicFrame>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2895600"/>
            <a:ext cx="1420813" cy="182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65760" y="4953000"/>
            <a:ext cx="8458200" cy="1200329"/>
          </a:xfrm>
          <a:prstGeom prst="rect">
            <a:avLst/>
          </a:prstGeom>
          <a:solidFill>
            <a:srgbClr val="FFFF00"/>
          </a:solidFill>
          <a:ln w="38100" cmpd="sng">
            <a:solidFill>
              <a:schemeClr val="tx1"/>
            </a:solidFill>
          </a:ln>
        </p:spPr>
        <p:txBody>
          <a:bodyPr wrap="square" rtlCol="0">
            <a:spAutoFit/>
          </a:bodyPr>
          <a:lstStyle/>
          <a:p>
            <a:r>
              <a:rPr lang="en-US" sz="2400" b="1" dirty="0" smtClean="0"/>
              <a:t>Take a step further: </a:t>
            </a:r>
            <a:r>
              <a:rPr lang="en-US" sz="2400" dirty="0" smtClean="0"/>
              <a:t>Put these on note cards to help you study.  Make sure the vocabulary word is NOT your Key Word.  Record the official word on the other side for individual study.</a:t>
            </a:r>
            <a:endParaRPr lang="en-US" sz="2400" dirty="0"/>
          </a:p>
        </p:txBody>
      </p:sp>
    </p:spTree>
    <p:extLst>
      <p:ext uri="{BB962C8B-B14F-4D97-AF65-F5344CB8AC3E}">
        <p14:creationId xmlns:p14="http://schemas.microsoft.com/office/powerpoint/2010/main" val="2218772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Autofit/>
          </a:bodyPr>
          <a:lstStyle/>
          <a:p>
            <a:r>
              <a:rPr lang="en-US" dirty="0">
                <a:effectLst>
                  <a:outerShdw blurRad="38100" dist="38100" dir="2700000" algn="tl">
                    <a:srgbClr val="000000">
                      <a:alpha val="43137"/>
                    </a:srgbClr>
                  </a:outerShdw>
                </a:effectLst>
                <a:latin typeface="+mn-lt"/>
                <a:ea typeface="+mn-ea"/>
                <a:cs typeface="+mn-cs"/>
              </a:rPr>
              <a:t>SAT Vocabulary Strategy </a:t>
            </a:r>
            <a:r>
              <a:rPr lang="en-US" dirty="0" smtClean="0">
                <a:effectLst>
                  <a:outerShdw blurRad="38100" dist="38100" dir="2700000" algn="tl">
                    <a:srgbClr val="000000">
                      <a:alpha val="43137"/>
                    </a:srgbClr>
                  </a:outerShdw>
                </a:effectLst>
                <a:latin typeface="+mn-lt"/>
                <a:ea typeface="+mn-ea"/>
                <a:cs typeface="+mn-cs"/>
              </a:rPr>
              <a:t>#2 – Fishbone</a:t>
            </a:r>
            <a:endParaRPr lang="en-US" dirty="0">
              <a:effectLst>
                <a:outerShdw blurRad="38100" dist="38100" dir="2700000" algn="tl">
                  <a:srgbClr val="000000">
                    <a:alpha val="43137"/>
                  </a:srgbClr>
                </a:outerShdw>
              </a:effectLst>
              <a:latin typeface="+mn-lt"/>
              <a:ea typeface="+mn-ea"/>
              <a:cs typeface="+mn-cs"/>
            </a:endParaRPr>
          </a:p>
        </p:txBody>
      </p:sp>
      <p:sp>
        <p:nvSpPr>
          <p:cNvPr id="5" name="Flowchart: Stored Data 4"/>
          <p:cNvSpPr/>
          <p:nvPr/>
        </p:nvSpPr>
        <p:spPr>
          <a:xfrm>
            <a:off x="459196" y="2209800"/>
            <a:ext cx="2360203" cy="25908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652 w 10000"/>
              <a:gd name="connsiteY2" fmla="*/ 4748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3579 w 11912"/>
              <a:gd name="connsiteY0" fmla="*/ 0 h 10000"/>
              <a:gd name="connsiteX1" fmla="*/ 11912 w 11912"/>
              <a:gd name="connsiteY1" fmla="*/ 0 h 10000"/>
              <a:gd name="connsiteX2" fmla="*/ 5564 w 11912"/>
              <a:gd name="connsiteY2" fmla="*/ 4748 h 10000"/>
              <a:gd name="connsiteX3" fmla="*/ 11912 w 11912"/>
              <a:gd name="connsiteY3" fmla="*/ 10000 h 10000"/>
              <a:gd name="connsiteX4" fmla="*/ 3579 w 11912"/>
              <a:gd name="connsiteY4" fmla="*/ 10000 h 10000"/>
              <a:gd name="connsiteX5" fmla="*/ 0 w 11912"/>
              <a:gd name="connsiteY5" fmla="*/ 4798 h 10000"/>
              <a:gd name="connsiteX6" fmla="*/ 3579 w 11912"/>
              <a:gd name="connsiteY6" fmla="*/ 0 h 10000"/>
              <a:gd name="connsiteX0" fmla="*/ 4909 w 11923"/>
              <a:gd name="connsiteY0" fmla="*/ 958 h 10000"/>
              <a:gd name="connsiteX1" fmla="*/ 11923 w 11923"/>
              <a:gd name="connsiteY1" fmla="*/ 0 h 10000"/>
              <a:gd name="connsiteX2" fmla="*/ 5575 w 11923"/>
              <a:gd name="connsiteY2" fmla="*/ 4748 h 10000"/>
              <a:gd name="connsiteX3" fmla="*/ 11923 w 11923"/>
              <a:gd name="connsiteY3" fmla="*/ 10000 h 10000"/>
              <a:gd name="connsiteX4" fmla="*/ 3590 w 11923"/>
              <a:gd name="connsiteY4" fmla="*/ 10000 h 10000"/>
              <a:gd name="connsiteX5" fmla="*/ 11 w 11923"/>
              <a:gd name="connsiteY5" fmla="*/ 4798 h 10000"/>
              <a:gd name="connsiteX6" fmla="*/ 4909 w 11923"/>
              <a:gd name="connsiteY6" fmla="*/ 958 h 10000"/>
              <a:gd name="connsiteX0" fmla="*/ 4899 w 11913"/>
              <a:gd name="connsiteY0" fmla="*/ 958 h 10000"/>
              <a:gd name="connsiteX1" fmla="*/ 11913 w 11913"/>
              <a:gd name="connsiteY1" fmla="*/ 0 h 10000"/>
              <a:gd name="connsiteX2" fmla="*/ 5565 w 11913"/>
              <a:gd name="connsiteY2" fmla="*/ 4748 h 10000"/>
              <a:gd name="connsiteX3" fmla="*/ 11913 w 11913"/>
              <a:gd name="connsiteY3" fmla="*/ 10000 h 10000"/>
              <a:gd name="connsiteX4" fmla="*/ 4767 w 11913"/>
              <a:gd name="connsiteY4" fmla="*/ 8639 h 10000"/>
              <a:gd name="connsiteX5" fmla="*/ 1 w 11913"/>
              <a:gd name="connsiteY5" fmla="*/ 4798 h 10000"/>
              <a:gd name="connsiteX6" fmla="*/ 4899 w 11913"/>
              <a:gd name="connsiteY6" fmla="*/ 95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13" h="10000">
                <a:moveTo>
                  <a:pt x="4899" y="958"/>
                </a:moveTo>
                <a:lnTo>
                  <a:pt x="11913" y="0"/>
                </a:lnTo>
                <a:cubicBezTo>
                  <a:pt x="10992" y="0"/>
                  <a:pt x="5565" y="1987"/>
                  <a:pt x="5565" y="4748"/>
                </a:cubicBezTo>
                <a:cubicBezTo>
                  <a:pt x="5565" y="7509"/>
                  <a:pt x="10992" y="10000"/>
                  <a:pt x="11913" y="10000"/>
                </a:cubicBezTo>
                <a:lnTo>
                  <a:pt x="4767" y="8639"/>
                </a:lnTo>
                <a:cubicBezTo>
                  <a:pt x="3846" y="8639"/>
                  <a:pt x="-21" y="6078"/>
                  <a:pt x="1" y="4798"/>
                </a:cubicBezTo>
                <a:cubicBezTo>
                  <a:pt x="23" y="3518"/>
                  <a:pt x="3978" y="958"/>
                  <a:pt x="4899" y="958"/>
                </a:cubicBezTo>
                <a:close/>
              </a:path>
            </a:pathLst>
          </a:cu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7" name="Straight Connector 6"/>
          <p:cNvCxnSpPr/>
          <p:nvPr/>
        </p:nvCxnSpPr>
        <p:spPr>
          <a:xfrm>
            <a:off x="1639297" y="3505200"/>
            <a:ext cx="4761503" cy="0"/>
          </a:xfrm>
          <a:prstGeom prst="line">
            <a:avLst/>
          </a:prstGeom>
          <a:ln w="76200">
            <a:prstDash val="lgDash"/>
          </a:ln>
        </p:spPr>
        <p:style>
          <a:lnRef idx="3">
            <a:schemeClr val="dk1"/>
          </a:lnRef>
          <a:fillRef idx="0">
            <a:schemeClr val="dk1"/>
          </a:fillRef>
          <a:effectRef idx="2">
            <a:schemeClr val="dk1"/>
          </a:effectRef>
          <a:fontRef idx="minor">
            <a:schemeClr val="tx1"/>
          </a:fontRef>
        </p:style>
      </p:cxnSp>
      <p:sp>
        <p:nvSpPr>
          <p:cNvPr id="8" name="Flowchart: Stored Data 4"/>
          <p:cNvSpPr/>
          <p:nvPr/>
        </p:nvSpPr>
        <p:spPr>
          <a:xfrm>
            <a:off x="6553201" y="2653937"/>
            <a:ext cx="1752600" cy="1702526"/>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652 w 10000"/>
              <a:gd name="connsiteY2" fmla="*/ 4748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3579 w 11912"/>
              <a:gd name="connsiteY0" fmla="*/ 0 h 10000"/>
              <a:gd name="connsiteX1" fmla="*/ 11912 w 11912"/>
              <a:gd name="connsiteY1" fmla="*/ 0 h 10000"/>
              <a:gd name="connsiteX2" fmla="*/ 5564 w 11912"/>
              <a:gd name="connsiteY2" fmla="*/ 4748 h 10000"/>
              <a:gd name="connsiteX3" fmla="*/ 11912 w 11912"/>
              <a:gd name="connsiteY3" fmla="*/ 10000 h 10000"/>
              <a:gd name="connsiteX4" fmla="*/ 3579 w 11912"/>
              <a:gd name="connsiteY4" fmla="*/ 10000 h 10000"/>
              <a:gd name="connsiteX5" fmla="*/ 0 w 11912"/>
              <a:gd name="connsiteY5" fmla="*/ 4798 h 10000"/>
              <a:gd name="connsiteX6" fmla="*/ 3579 w 11912"/>
              <a:gd name="connsiteY6" fmla="*/ 0 h 10000"/>
              <a:gd name="connsiteX0" fmla="*/ 4909 w 11923"/>
              <a:gd name="connsiteY0" fmla="*/ 958 h 10000"/>
              <a:gd name="connsiteX1" fmla="*/ 11923 w 11923"/>
              <a:gd name="connsiteY1" fmla="*/ 0 h 10000"/>
              <a:gd name="connsiteX2" fmla="*/ 5575 w 11923"/>
              <a:gd name="connsiteY2" fmla="*/ 4748 h 10000"/>
              <a:gd name="connsiteX3" fmla="*/ 11923 w 11923"/>
              <a:gd name="connsiteY3" fmla="*/ 10000 h 10000"/>
              <a:gd name="connsiteX4" fmla="*/ 3590 w 11923"/>
              <a:gd name="connsiteY4" fmla="*/ 10000 h 10000"/>
              <a:gd name="connsiteX5" fmla="*/ 11 w 11923"/>
              <a:gd name="connsiteY5" fmla="*/ 4798 h 10000"/>
              <a:gd name="connsiteX6" fmla="*/ 4909 w 11923"/>
              <a:gd name="connsiteY6" fmla="*/ 958 h 10000"/>
              <a:gd name="connsiteX0" fmla="*/ 4899 w 11913"/>
              <a:gd name="connsiteY0" fmla="*/ 958 h 10000"/>
              <a:gd name="connsiteX1" fmla="*/ 11913 w 11913"/>
              <a:gd name="connsiteY1" fmla="*/ 0 h 10000"/>
              <a:gd name="connsiteX2" fmla="*/ 5565 w 11913"/>
              <a:gd name="connsiteY2" fmla="*/ 4748 h 10000"/>
              <a:gd name="connsiteX3" fmla="*/ 11913 w 11913"/>
              <a:gd name="connsiteY3" fmla="*/ 10000 h 10000"/>
              <a:gd name="connsiteX4" fmla="*/ 4767 w 11913"/>
              <a:gd name="connsiteY4" fmla="*/ 8639 h 10000"/>
              <a:gd name="connsiteX5" fmla="*/ 1 w 11913"/>
              <a:gd name="connsiteY5" fmla="*/ 4798 h 10000"/>
              <a:gd name="connsiteX6" fmla="*/ 4899 w 11913"/>
              <a:gd name="connsiteY6" fmla="*/ 95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13" h="10000">
                <a:moveTo>
                  <a:pt x="4899" y="958"/>
                </a:moveTo>
                <a:lnTo>
                  <a:pt x="11913" y="0"/>
                </a:lnTo>
                <a:cubicBezTo>
                  <a:pt x="10992" y="0"/>
                  <a:pt x="5565" y="1987"/>
                  <a:pt x="5565" y="4748"/>
                </a:cubicBezTo>
                <a:cubicBezTo>
                  <a:pt x="5565" y="7509"/>
                  <a:pt x="10992" y="10000"/>
                  <a:pt x="11913" y="10000"/>
                </a:cubicBezTo>
                <a:lnTo>
                  <a:pt x="4767" y="8639"/>
                </a:lnTo>
                <a:cubicBezTo>
                  <a:pt x="3846" y="8639"/>
                  <a:pt x="-21" y="6078"/>
                  <a:pt x="1" y="4798"/>
                </a:cubicBezTo>
                <a:cubicBezTo>
                  <a:pt x="23" y="3518"/>
                  <a:pt x="3978" y="958"/>
                  <a:pt x="4899" y="958"/>
                </a:cubicBezTo>
                <a:close/>
              </a:path>
            </a:pathLst>
          </a:cu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10" name="Straight Connector 9"/>
          <p:cNvCxnSpPr/>
          <p:nvPr/>
        </p:nvCxnSpPr>
        <p:spPr>
          <a:xfrm flipV="1">
            <a:off x="2590800" y="2438400"/>
            <a:ext cx="1219200" cy="1066800"/>
          </a:xfrm>
          <a:prstGeom prst="line">
            <a:avLst/>
          </a:prstGeom>
          <a:ln w="57150"/>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flipV="1">
            <a:off x="3886200" y="2438400"/>
            <a:ext cx="1219200" cy="1066800"/>
          </a:xfrm>
          <a:prstGeom prst="line">
            <a:avLst/>
          </a:prstGeom>
          <a:ln w="57150"/>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flipV="1">
            <a:off x="5105400" y="2438400"/>
            <a:ext cx="1219200" cy="1066800"/>
          </a:xfrm>
          <a:prstGeom prst="line">
            <a:avLst/>
          </a:prstGeom>
          <a:ln w="57150"/>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rot="5400000" flipV="1">
            <a:off x="2514600" y="3581400"/>
            <a:ext cx="1219200" cy="1066800"/>
          </a:xfrm>
          <a:prstGeom prst="line">
            <a:avLst/>
          </a:prstGeom>
          <a:ln w="57150"/>
        </p:spPr>
        <p:style>
          <a:lnRef idx="3">
            <a:schemeClr val="dk1"/>
          </a:lnRef>
          <a:fillRef idx="0">
            <a:schemeClr val="dk1"/>
          </a:fillRef>
          <a:effectRef idx="2">
            <a:schemeClr val="dk1"/>
          </a:effectRef>
          <a:fontRef idx="minor">
            <a:schemeClr val="tx1"/>
          </a:fontRef>
        </p:style>
      </p:cxnSp>
      <p:cxnSp>
        <p:nvCxnSpPr>
          <p:cNvPr id="16" name="Straight Connector 15"/>
          <p:cNvCxnSpPr/>
          <p:nvPr/>
        </p:nvCxnSpPr>
        <p:spPr>
          <a:xfrm rot="5400000" flipV="1">
            <a:off x="5029200" y="3590108"/>
            <a:ext cx="1219200" cy="1066800"/>
          </a:xfrm>
          <a:prstGeom prst="line">
            <a:avLst/>
          </a:prstGeom>
          <a:ln w="57150"/>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rot="5400000" flipV="1">
            <a:off x="3860075" y="3581400"/>
            <a:ext cx="1219200" cy="1066800"/>
          </a:xfrm>
          <a:prstGeom prst="line">
            <a:avLst/>
          </a:prstGeom>
          <a:ln w="57150"/>
        </p:spPr>
        <p:style>
          <a:lnRef idx="3">
            <a:schemeClr val="dk1"/>
          </a:lnRef>
          <a:fillRef idx="0">
            <a:schemeClr val="dk1"/>
          </a:fillRef>
          <a:effectRef idx="2">
            <a:schemeClr val="dk1"/>
          </a:effectRef>
          <a:fontRef idx="minor">
            <a:schemeClr val="tx1"/>
          </a:fontRef>
        </p:style>
      </p:cxnSp>
      <p:sp>
        <p:nvSpPr>
          <p:cNvPr id="18" name="TextBox 17"/>
          <p:cNvSpPr txBox="1"/>
          <p:nvPr/>
        </p:nvSpPr>
        <p:spPr>
          <a:xfrm rot="19145149">
            <a:off x="2186540" y="2355854"/>
            <a:ext cx="2488475" cy="381000"/>
          </a:xfrm>
          <a:prstGeom prst="rect">
            <a:avLst/>
          </a:prstGeom>
          <a:noFill/>
        </p:spPr>
        <p:txBody>
          <a:bodyPr wrap="square" rtlCol="0">
            <a:spAutoFit/>
          </a:bodyPr>
          <a:lstStyle/>
          <a:p>
            <a:r>
              <a:rPr lang="en-US" dirty="0" smtClean="0"/>
              <a:t>SYNONYM</a:t>
            </a:r>
            <a:endParaRPr lang="en-US" dirty="0"/>
          </a:p>
        </p:txBody>
      </p:sp>
      <p:sp>
        <p:nvSpPr>
          <p:cNvPr id="19" name="TextBox 18"/>
          <p:cNvSpPr txBox="1"/>
          <p:nvPr/>
        </p:nvSpPr>
        <p:spPr>
          <a:xfrm rot="19145149">
            <a:off x="3405739" y="2405928"/>
            <a:ext cx="2488475" cy="381000"/>
          </a:xfrm>
          <a:prstGeom prst="rect">
            <a:avLst/>
          </a:prstGeom>
          <a:noFill/>
        </p:spPr>
        <p:txBody>
          <a:bodyPr wrap="square" rtlCol="0">
            <a:spAutoFit/>
          </a:bodyPr>
          <a:lstStyle/>
          <a:p>
            <a:r>
              <a:rPr lang="en-US" dirty="0" smtClean="0"/>
              <a:t>SYNONYM</a:t>
            </a:r>
            <a:endParaRPr lang="en-US" dirty="0"/>
          </a:p>
        </p:txBody>
      </p:sp>
      <p:sp>
        <p:nvSpPr>
          <p:cNvPr id="20" name="TextBox 19"/>
          <p:cNvSpPr txBox="1"/>
          <p:nvPr/>
        </p:nvSpPr>
        <p:spPr>
          <a:xfrm rot="19145149">
            <a:off x="4652271" y="2432055"/>
            <a:ext cx="2488475" cy="381000"/>
          </a:xfrm>
          <a:prstGeom prst="rect">
            <a:avLst/>
          </a:prstGeom>
          <a:noFill/>
        </p:spPr>
        <p:txBody>
          <a:bodyPr wrap="square" rtlCol="0">
            <a:spAutoFit/>
          </a:bodyPr>
          <a:lstStyle/>
          <a:p>
            <a:r>
              <a:rPr lang="en-US" dirty="0" smtClean="0"/>
              <a:t>SYNONYM</a:t>
            </a:r>
            <a:endParaRPr lang="en-US" dirty="0"/>
          </a:p>
        </p:txBody>
      </p:sp>
      <p:sp>
        <p:nvSpPr>
          <p:cNvPr id="21" name="TextBox 20"/>
          <p:cNvSpPr txBox="1"/>
          <p:nvPr/>
        </p:nvSpPr>
        <p:spPr>
          <a:xfrm rot="2945870">
            <a:off x="2533836" y="4446227"/>
            <a:ext cx="2488475" cy="381000"/>
          </a:xfrm>
          <a:prstGeom prst="rect">
            <a:avLst/>
          </a:prstGeom>
          <a:noFill/>
        </p:spPr>
        <p:txBody>
          <a:bodyPr wrap="square" rtlCol="0">
            <a:spAutoFit/>
          </a:bodyPr>
          <a:lstStyle/>
          <a:p>
            <a:r>
              <a:rPr lang="en-US" dirty="0" smtClean="0"/>
              <a:t>ANTONYM</a:t>
            </a:r>
            <a:endParaRPr lang="en-US" dirty="0"/>
          </a:p>
        </p:txBody>
      </p:sp>
      <p:sp>
        <p:nvSpPr>
          <p:cNvPr id="22" name="TextBox 21"/>
          <p:cNvSpPr txBox="1"/>
          <p:nvPr/>
        </p:nvSpPr>
        <p:spPr>
          <a:xfrm rot="2945870">
            <a:off x="3784963" y="4379862"/>
            <a:ext cx="2488475" cy="381000"/>
          </a:xfrm>
          <a:prstGeom prst="rect">
            <a:avLst/>
          </a:prstGeom>
          <a:noFill/>
        </p:spPr>
        <p:txBody>
          <a:bodyPr wrap="square" rtlCol="0">
            <a:spAutoFit/>
          </a:bodyPr>
          <a:lstStyle/>
          <a:p>
            <a:r>
              <a:rPr lang="en-US" dirty="0" smtClean="0"/>
              <a:t>ANTONYM</a:t>
            </a:r>
            <a:endParaRPr lang="en-US" dirty="0"/>
          </a:p>
        </p:txBody>
      </p:sp>
      <p:sp>
        <p:nvSpPr>
          <p:cNvPr id="23" name="TextBox 22"/>
          <p:cNvSpPr txBox="1"/>
          <p:nvPr/>
        </p:nvSpPr>
        <p:spPr>
          <a:xfrm rot="2945870">
            <a:off x="5066328" y="4533901"/>
            <a:ext cx="2488475" cy="381000"/>
          </a:xfrm>
          <a:prstGeom prst="rect">
            <a:avLst/>
          </a:prstGeom>
          <a:noFill/>
        </p:spPr>
        <p:txBody>
          <a:bodyPr wrap="square" rtlCol="0">
            <a:spAutoFit/>
          </a:bodyPr>
          <a:lstStyle/>
          <a:p>
            <a:r>
              <a:rPr lang="en-US" dirty="0" smtClean="0"/>
              <a:t>ANTONYM</a:t>
            </a:r>
            <a:endParaRPr lang="en-US" dirty="0"/>
          </a:p>
        </p:txBody>
      </p:sp>
      <p:sp>
        <p:nvSpPr>
          <p:cNvPr id="24" name="TextBox 23"/>
          <p:cNvSpPr txBox="1"/>
          <p:nvPr/>
        </p:nvSpPr>
        <p:spPr>
          <a:xfrm>
            <a:off x="152400" y="2727534"/>
            <a:ext cx="1823688" cy="1323439"/>
          </a:xfrm>
          <a:prstGeom prst="rect">
            <a:avLst/>
          </a:prstGeom>
          <a:noFill/>
        </p:spPr>
        <p:txBody>
          <a:bodyPr wrap="square" rtlCol="0">
            <a:spAutoFit/>
          </a:bodyPr>
          <a:lstStyle/>
          <a:p>
            <a:r>
              <a:rPr lang="en-US" sz="4000" dirty="0" smtClean="0">
                <a:latin typeface="Aharoni" pitchFamily="2" charset="-79"/>
                <a:cs typeface="Aharoni" pitchFamily="2" charset="-79"/>
              </a:rPr>
              <a:t>ROOT</a:t>
            </a:r>
          </a:p>
          <a:p>
            <a:r>
              <a:rPr lang="en-US" sz="4000" dirty="0" smtClean="0">
                <a:latin typeface="Aharoni" pitchFamily="2" charset="-79"/>
                <a:cs typeface="Aharoni" pitchFamily="2" charset="-79"/>
              </a:rPr>
              <a:t>WORD</a:t>
            </a:r>
            <a:endParaRPr lang="en-US" dirty="0">
              <a:latin typeface="Aharoni" pitchFamily="2" charset="-79"/>
              <a:cs typeface="Aharoni" pitchFamily="2" charset="-79"/>
            </a:endParaRPr>
          </a:p>
        </p:txBody>
      </p:sp>
      <p:sp>
        <p:nvSpPr>
          <p:cNvPr id="25" name="TextBox 24"/>
          <p:cNvSpPr txBox="1"/>
          <p:nvPr/>
        </p:nvSpPr>
        <p:spPr>
          <a:xfrm>
            <a:off x="6466114" y="2713689"/>
            <a:ext cx="1981200" cy="1600438"/>
          </a:xfrm>
          <a:prstGeom prst="rect">
            <a:avLst/>
          </a:prstGeom>
          <a:noFill/>
        </p:spPr>
        <p:txBody>
          <a:bodyPr wrap="square" rtlCol="0">
            <a:spAutoFit/>
          </a:bodyPr>
          <a:lstStyle/>
          <a:p>
            <a:pPr algn="ctr"/>
            <a:r>
              <a:rPr lang="en-US" sz="4000" dirty="0" smtClean="0">
                <a:latin typeface="Aharoni" pitchFamily="2" charset="-79"/>
                <a:cs typeface="Aharoni" pitchFamily="2" charset="-79"/>
              </a:rPr>
              <a:t>Prefix</a:t>
            </a:r>
          </a:p>
          <a:p>
            <a:pPr algn="ctr"/>
            <a:r>
              <a:rPr lang="en-US" dirty="0" smtClean="0">
                <a:latin typeface="Aharoni" pitchFamily="2" charset="-79"/>
                <a:cs typeface="Aharoni" pitchFamily="2" charset="-79"/>
              </a:rPr>
              <a:t>and/or</a:t>
            </a:r>
          </a:p>
          <a:p>
            <a:pPr algn="ctr"/>
            <a:r>
              <a:rPr lang="en-US" sz="4000" dirty="0" smtClean="0">
                <a:latin typeface="Aharoni" pitchFamily="2" charset="-79"/>
                <a:cs typeface="Aharoni" pitchFamily="2" charset="-79"/>
              </a:rPr>
              <a:t>suffix</a:t>
            </a:r>
            <a:endParaRPr lang="en-US" dirty="0">
              <a:latin typeface="Aharoni" pitchFamily="2" charset="-79"/>
              <a:cs typeface="Aharoni" pitchFamily="2" charset="-79"/>
            </a:endParaRPr>
          </a:p>
        </p:txBody>
      </p:sp>
    </p:spTree>
    <p:extLst>
      <p:ext uri="{BB962C8B-B14F-4D97-AF65-F5344CB8AC3E}">
        <p14:creationId xmlns:p14="http://schemas.microsoft.com/office/powerpoint/2010/main" val="1834204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Autofit/>
          </a:bodyPr>
          <a:lstStyle/>
          <a:p>
            <a:r>
              <a:rPr lang="en-US" dirty="0" smtClean="0">
                <a:effectLst>
                  <a:outerShdw blurRad="38100" dist="38100" dir="2700000" algn="tl">
                    <a:srgbClr val="000000">
                      <a:alpha val="43137"/>
                    </a:srgbClr>
                  </a:outerShdw>
                </a:effectLst>
                <a:latin typeface="+mn-lt"/>
                <a:ea typeface="+mn-ea"/>
                <a:cs typeface="+mn-cs"/>
              </a:rPr>
              <a:t>Strategy #2 – Fishbone</a:t>
            </a:r>
            <a:br>
              <a:rPr lang="en-US" dirty="0" smtClean="0">
                <a:effectLst>
                  <a:outerShdw blurRad="38100" dist="38100" dir="2700000" algn="tl">
                    <a:srgbClr val="000000">
                      <a:alpha val="43137"/>
                    </a:srgbClr>
                  </a:outerShdw>
                </a:effectLst>
                <a:latin typeface="+mn-lt"/>
                <a:ea typeface="+mn-ea"/>
                <a:cs typeface="+mn-cs"/>
              </a:rPr>
            </a:br>
            <a:r>
              <a:rPr lang="en-US" dirty="0" smtClean="0">
                <a:effectLst>
                  <a:outerShdw blurRad="38100" dist="38100" dir="2700000" algn="tl">
                    <a:srgbClr val="000000">
                      <a:alpha val="43137"/>
                    </a:srgbClr>
                  </a:outerShdw>
                </a:effectLst>
                <a:latin typeface="+mn-lt"/>
                <a:ea typeface="+mn-ea"/>
                <a:cs typeface="+mn-cs"/>
              </a:rPr>
              <a:t>Vocabulary word - capricious</a:t>
            </a:r>
            <a:endParaRPr lang="en-US" dirty="0">
              <a:effectLst>
                <a:outerShdw blurRad="38100" dist="38100" dir="2700000" algn="tl">
                  <a:srgbClr val="000000">
                    <a:alpha val="43137"/>
                  </a:srgbClr>
                </a:outerShdw>
              </a:effectLst>
              <a:latin typeface="+mn-lt"/>
              <a:ea typeface="+mn-ea"/>
              <a:cs typeface="+mn-cs"/>
            </a:endParaRPr>
          </a:p>
        </p:txBody>
      </p:sp>
      <p:sp>
        <p:nvSpPr>
          <p:cNvPr id="5" name="Flowchart: Stored Data 4"/>
          <p:cNvSpPr/>
          <p:nvPr/>
        </p:nvSpPr>
        <p:spPr>
          <a:xfrm>
            <a:off x="459196" y="2209800"/>
            <a:ext cx="2360203" cy="259080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652 w 10000"/>
              <a:gd name="connsiteY2" fmla="*/ 4748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3579 w 11912"/>
              <a:gd name="connsiteY0" fmla="*/ 0 h 10000"/>
              <a:gd name="connsiteX1" fmla="*/ 11912 w 11912"/>
              <a:gd name="connsiteY1" fmla="*/ 0 h 10000"/>
              <a:gd name="connsiteX2" fmla="*/ 5564 w 11912"/>
              <a:gd name="connsiteY2" fmla="*/ 4748 h 10000"/>
              <a:gd name="connsiteX3" fmla="*/ 11912 w 11912"/>
              <a:gd name="connsiteY3" fmla="*/ 10000 h 10000"/>
              <a:gd name="connsiteX4" fmla="*/ 3579 w 11912"/>
              <a:gd name="connsiteY4" fmla="*/ 10000 h 10000"/>
              <a:gd name="connsiteX5" fmla="*/ 0 w 11912"/>
              <a:gd name="connsiteY5" fmla="*/ 4798 h 10000"/>
              <a:gd name="connsiteX6" fmla="*/ 3579 w 11912"/>
              <a:gd name="connsiteY6" fmla="*/ 0 h 10000"/>
              <a:gd name="connsiteX0" fmla="*/ 4909 w 11923"/>
              <a:gd name="connsiteY0" fmla="*/ 958 h 10000"/>
              <a:gd name="connsiteX1" fmla="*/ 11923 w 11923"/>
              <a:gd name="connsiteY1" fmla="*/ 0 h 10000"/>
              <a:gd name="connsiteX2" fmla="*/ 5575 w 11923"/>
              <a:gd name="connsiteY2" fmla="*/ 4748 h 10000"/>
              <a:gd name="connsiteX3" fmla="*/ 11923 w 11923"/>
              <a:gd name="connsiteY3" fmla="*/ 10000 h 10000"/>
              <a:gd name="connsiteX4" fmla="*/ 3590 w 11923"/>
              <a:gd name="connsiteY4" fmla="*/ 10000 h 10000"/>
              <a:gd name="connsiteX5" fmla="*/ 11 w 11923"/>
              <a:gd name="connsiteY5" fmla="*/ 4798 h 10000"/>
              <a:gd name="connsiteX6" fmla="*/ 4909 w 11923"/>
              <a:gd name="connsiteY6" fmla="*/ 958 h 10000"/>
              <a:gd name="connsiteX0" fmla="*/ 4899 w 11913"/>
              <a:gd name="connsiteY0" fmla="*/ 958 h 10000"/>
              <a:gd name="connsiteX1" fmla="*/ 11913 w 11913"/>
              <a:gd name="connsiteY1" fmla="*/ 0 h 10000"/>
              <a:gd name="connsiteX2" fmla="*/ 5565 w 11913"/>
              <a:gd name="connsiteY2" fmla="*/ 4748 h 10000"/>
              <a:gd name="connsiteX3" fmla="*/ 11913 w 11913"/>
              <a:gd name="connsiteY3" fmla="*/ 10000 h 10000"/>
              <a:gd name="connsiteX4" fmla="*/ 4767 w 11913"/>
              <a:gd name="connsiteY4" fmla="*/ 8639 h 10000"/>
              <a:gd name="connsiteX5" fmla="*/ 1 w 11913"/>
              <a:gd name="connsiteY5" fmla="*/ 4798 h 10000"/>
              <a:gd name="connsiteX6" fmla="*/ 4899 w 11913"/>
              <a:gd name="connsiteY6" fmla="*/ 95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13" h="10000">
                <a:moveTo>
                  <a:pt x="4899" y="958"/>
                </a:moveTo>
                <a:lnTo>
                  <a:pt x="11913" y="0"/>
                </a:lnTo>
                <a:cubicBezTo>
                  <a:pt x="10992" y="0"/>
                  <a:pt x="5565" y="1987"/>
                  <a:pt x="5565" y="4748"/>
                </a:cubicBezTo>
                <a:cubicBezTo>
                  <a:pt x="5565" y="7509"/>
                  <a:pt x="10992" y="10000"/>
                  <a:pt x="11913" y="10000"/>
                </a:cubicBezTo>
                <a:lnTo>
                  <a:pt x="4767" y="8639"/>
                </a:lnTo>
                <a:cubicBezTo>
                  <a:pt x="3846" y="8639"/>
                  <a:pt x="-21" y="6078"/>
                  <a:pt x="1" y="4798"/>
                </a:cubicBezTo>
                <a:cubicBezTo>
                  <a:pt x="23" y="3518"/>
                  <a:pt x="3978" y="958"/>
                  <a:pt x="4899" y="958"/>
                </a:cubicBezTo>
                <a:close/>
              </a:path>
            </a:pathLst>
          </a:cu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7" name="Straight Connector 6"/>
          <p:cNvCxnSpPr/>
          <p:nvPr/>
        </p:nvCxnSpPr>
        <p:spPr>
          <a:xfrm>
            <a:off x="1639297" y="3505200"/>
            <a:ext cx="4761503" cy="0"/>
          </a:xfrm>
          <a:prstGeom prst="line">
            <a:avLst/>
          </a:prstGeom>
          <a:ln w="76200">
            <a:prstDash val="lgDash"/>
          </a:ln>
        </p:spPr>
        <p:style>
          <a:lnRef idx="3">
            <a:schemeClr val="dk1"/>
          </a:lnRef>
          <a:fillRef idx="0">
            <a:schemeClr val="dk1"/>
          </a:fillRef>
          <a:effectRef idx="2">
            <a:schemeClr val="dk1"/>
          </a:effectRef>
          <a:fontRef idx="minor">
            <a:schemeClr val="tx1"/>
          </a:fontRef>
        </p:style>
      </p:cxnSp>
      <p:sp>
        <p:nvSpPr>
          <p:cNvPr id="8" name="Flowchart: Stored Data 4"/>
          <p:cNvSpPr/>
          <p:nvPr/>
        </p:nvSpPr>
        <p:spPr>
          <a:xfrm>
            <a:off x="6553201" y="2653937"/>
            <a:ext cx="1752600" cy="1702526"/>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667 w 10000"/>
              <a:gd name="connsiteY0" fmla="*/ 0 h 10000"/>
              <a:gd name="connsiteX1" fmla="*/ 10000 w 10000"/>
              <a:gd name="connsiteY1" fmla="*/ 0 h 10000"/>
              <a:gd name="connsiteX2" fmla="*/ 3652 w 10000"/>
              <a:gd name="connsiteY2" fmla="*/ 4748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3579 w 11912"/>
              <a:gd name="connsiteY0" fmla="*/ 0 h 10000"/>
              <a:gd name="connsiteX1" fmla="*/ 11912 w 11912"/>
              <a:gd name="connsiteY1" fmla="*/ 0 h 10000"/>
              <a:gd name="connsiteX2" fmla="*/ 5564 w 11912"/>
              <a:gd name="connsiteY2" fmla="*/ 4748 h 10000"/>
              <a:gd name="connsiteX3" fmla="*/ 11912 w 11912"/>
              <a:gd name="connsiteY3" fmla="*/ 10000 h 10000"/>
              <a:gd name="connsiteX4" fmla="*/ 3579 w 11912"/>
              <a:gd name="connsiteY4" fmla="*/ 10000 h 10000"/>
              <a:gd name="connsiteX5" fmla="*/ 0 w 11912"/>
              <a:gd name="connsiteY5" fmla="*/ 4798 h 10000"/>
              <a:gd name="connsiteX6" fmla="*/ 3579 w 11912"/>
              <a:gd name="connsiteY6" fmla="*/ 0 h 10000"/>
              <a:gd name="connsiteX0" fmla="*/ 4909 w 11923"/>
              <a:gd name="connsiteY0" fmla="*/ 958 h 10000"/>
              <a:gd name="connsiteX1" fmla="*/ 11923 w 11923"/>
              <a:gd name="connsiteY1" fmla="*/ 0 h 10000"/>
              <a:gd name="connsiteX2" fmla="*/ 5575 w 11923"/>
              <a:gd name="connsiteY2" fmla="*/ 4748 h 10000"/>
              <a:gd name="connsiteX3" fmla="*/ 11923 w 11923"/>
              <a:gd name="connsiteY3" fmla="*/ 10000 h 10000"/>
              <a:gd name="connsiteX4" fmla="*/ 3590 w 11923"/>
              <a:gd name="connsiteY4" fmla="*/ 10000 h 10000"/>
              <a:gd name="connsiteX5" fmla="*/ 11 w 11923"/>
              <a:gd name="connsiteY5" fmla="*/ 4798 h 10000"/>
              <a:gd name="connsiteX6" fmla="*/ 4909 w 11923"/>
              <a:gd name="connsiteY6" fmla="*/ 958 h 10000"/>
              <a:gd name="connsiteX0" fmla="*/ 4899 w 11913"/>
              <a:gd name="connsiteY0" fmla="*/ 958 h 10000"/>
              <a:gd name="connsiteX1" fmla="*/ 11913 w 11913"/>
              <a:gd name="connsiteY1" fmla="*/ 0 h 10000"/>
              <a:gd name="connsiteX2" fmla="*/ 5565 w 11913"/>
              <a:gd name="connsiteY2" fmla="*/ 4748 h 10000"/>
              <a:gd name="connsiteX3" fmla="*/ 11913 w 11913"/>
              <a:gd name="connsiteY3" fmla="*/ 10000 h 10000"/>
              <a:gd name="connsiteX4" fmla="*/ 4767 w 11913"/>
              <a:gd name="connsiteY4" fmla="*/ 8639 h 10000"/>
              <a:gd name="connsiteX5" fmla="*/ 1 w 11913"/>
              <a:gd name="connsiteY5" fmla="*/ 4798 h 10000"/>
              <a:gd name="connsiteX6" fmla="*/ 4899 w 11913"/>
              <a:gd name="connsiteY6" fmla="*/ 95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13" h="10000">
                <a:moveTo>
                  <a:pt x="4899" y="958"/>
                </a:moveTo>
                <a:lnTo>
                  <a:pt x="11913" y="0"/>
                </a:lnTo>
                <a:cubicBezTo>
                  <a:pt x="10992" y="0"/>
                  <a:pt x="5565" y="1987"/>
                  <a:pt x="5565" y="4748"/>
                </a:cubicBezTo>
                <a:cubicBezTo>
                  <a:pt x="5565" y="7509"/>
                  <a:pt x="10992" y="10000"/>
                  <a:pt x="11913" y="10000"/>
                </a:cubicBezTo>
                <a:lnTo>
                  <a:pt x="4767" y="8639"/>
                </a:lnTo>
                <a:cubicBezTo>
                  <a:pt x="3846" y="8639"/>
                  <a:pt x="-21" y="6078"/>
                  <a:pt x="1" y="4798"/>
                </a:cubicBezTo>
                <a:cubicBezTo>
                  <a:pt x="23" y="3518"/>
                  <a:pt x="3978" y="958"/>
                  <a:pt x="4899" y="958"/>
                </a:cubicBezTo>
                <a:close/>
              </a:path>
            </a:pathLst>
          </a:cu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10" name="Straight Connector 9"/>
          <p:cNvCxnSpPr/>
          <p:nvPr/>
        </p:nvCxnSpPr>
        <p:spPr>
          <a:xfrm flipV="1">
            <a:off x="2590800" y="2438400"/>
            <a:ext cx="1219200" cy="1066800"/>
          </a:xfrm>
          <a:prstGeom prst="line">
            <a:avLst/>
          </a:prstGeom>
          <a:ln w="57150"/>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flipV="1">
            <a:off x="3886200" y="2438400"/>
            <a:ext cx="1219200" cy="1066800"/>
          </a:xfrm>
          <a:prstGeom prst="line">
            <a:avLst/>
          </a:prstGeom>
          <a:ln w="57150"/>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flipV="1">
            <a:off x="5105400" y="2438400"/>
            <a:ext cx="1219200" cy="1066800"/>
          </a:xfrm>
          <a:prstGeom prst="line">
            <a:avLst/>
          </a:prstGeom>
          <a:ln w="57150"/>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rot="5400000" flipV="1">
            <a:off x="2514600" y="3581400"/>
            <a:ext cx="1219200" cy="1066800"/>
          </a:xfrm>
          <a:prstGeom prst="line">
            <a:avLst/>
          </a:prstGeom>
          <a:ln w="57150"/>
        </p:spPr>
        <p:style>
          <a:lnRef idx="3">
            <a:schemeClr val="dk1"/>
          </a:lnRef>
          <a:fillRef idx="0">
            <a:schemeClr val="dk1"/>
          </a:fillRef>
          <a:effectRef idx="2">
            <a:schemeClr val="dk1"/>
          </a:effectRef>
          <a:fontRef idx="minor">
            <a:schemeClr val="tx1"/>
          </a:fontRef>
        </p:style>
      </p:cxnSp>
      <p:cxnSp>
        <p:nvCxnSpPr>
          <p:cNvPr id="16" name="Straight Connector 15"/>
          <p:cNvCxnSpPr/>
          <p:nvPr/>
        </p:nvCxnSpPr>
        <p:spPr>
          <a:xfrm rot="5400000" flipV="1">
            <a:off x="5029200" y="3590108"/>
            <a:ext cx="1219200" cy="1066800"/>
          </a:xfrm>
          <a:prstGeom prst="line">
            <a:avLst/>
          </a:prstGeom>
          <a:ln w="57150"/>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rot="5400000" flipV="1">
            <a:off x="3860075" y="3581400"/>
            <a:ext cx="1219200" cy="1066800"/>
          </a:xfrm>
          <a:prstGeom prst="line">
            <a:avLst/>
          </a:prstGeom>
          <a:ln w="57150"/>
        </p:spPr>
        <p:style>
          <a:lnRef idx="3">
            <a:schemeClr val="dk1"/>
          </a:lnRef>
          <a:fillRef idx="0">
            <a:schemeClr val="dk1"/>
          </a:fillRef>
          <a:effectRef idx="2">
            <a:schemeClr val="dk1"/>
          </a:effectRef>
          <a:fontRef idx="minor">
            <a:schemeClr val="tx1"/>
          </a:fontRef>
        </p:style>
      </p:cxnSp>
      <p:sp>
        <p:nvSpPr>
          <p:cNvPr id="18" name="TextBox 17"/>
          <p:cNvSpPr txBox="1"/>
          <p:nvPr/>
        </p:nvSpPr>
        <p:spPr>
          <a:xfrm rot="19145149">
            <a:off x="2186540" y="2355854"/>
            <a:ext cx="2488475" cy="381000"/>
          </a:xfrm>
          <a:prstGeom prst="rect">
            <a:avLst/>
          </a:prstGeom>
          <a:noFill/>
        </p:spPr>
        <p:txBody>
          <a:bodyPr wrap="square" rtlCol="0">
            <a:spAutoFit/>
          </a:bodyPr>
          <a:lstStyle/>
          <a:p>
            <a:r>
              <a:rPr lang="en-US" dirty="0" smtClean="0"/>
              <a:t>INCONSTANT</a:t>
            </a:r>
            <a:endParaRPr lang="en-US" dirty="0"/>
          </a:p>
        </p:txBody>
      </p:sp>
      <p:sp>
        <p:nvSpPr>
          <p:cNvPr id="19" name="TextBox 18"/>
          <p:cNvSpPr txBox="1"/>
          <p:nvPr/>
        </p:nvSpPr>
        <p:spPr>
          <a:xfrm rot="19145149">
            <a:off x="3405739" y="2405928"/>
            <a:ext cx="2488475" cy="381000"/>
          </a:xfrm>
          <a:prstGeom prst="rect">
            <a:avLst/>
          </a:prstGeom>
          <a:noFill/>
        </p:spPr>
        <p:txBody>
          <a:bodyPr wrap="square" rtlCol="0">
            <a:spAutoFit/>
          </a:bodyPr>
          <a:lstStyle/>
          <a:p>
            <a:r>
              <a:rPr lang="en-US" dirty="0" smtClean="0"/>
              <a:t>MERCURIAL</a:t>
            </a:r>
            <a:endParaRPr lang="en-US" dirty="0"/>
          </a:p>
        </p:txBody>
      </p:sp>
      <p:sp>
        <p:nvSpPr>
          <p:cNvPr id="20" name="TextBox 19"/>
          <p:cNvSpPr txBox="1"/>
          <p:nvPr/>
        </p:nvSpPr>
        <p:spPr>
          <a:xfrm rot="19145149">
            <a:off x="4652271" y="2432055"/>
            <a:ext cx="2488475" cy="381000"/>
          </a:xfrm>
          <a:prstGeom prst="rect">
            <a:avLst/>
          </a:prstGeom>
          <a:noFill/>
        </p:spPr>
        <p:txBody>
          <a:bodyPr wrap="square" rtlCol="0">
            <a:spAutoFit/>
          </a:bodyPr>
          <a:lstStyle/>
          <a:p>
            <a:r>
              <a:rPr lang="en-US" dirty="0" smtClean="0"/>
              <a:t>UNSTABLE</a:t>
            </a:r>
            <a:endParaRPr lang="en-US" dirty="0"/>
          </a:p>
        </p:txBody>
      </p:sp>
      <p:sp>
        <p:nvSpPr>
          <p:cNvPr id="21" name="TextBox 20"/>
          <p:cNvSpPr txBox="1"/>
          <p:nvPr/>
        </p:nvSpPr>
        <p:spPr>
          <a:xfrm rot="2945870">
            <a:off x="2533836" y="4446227"/>
            <a:ext cx="2488475" cy="381000"/>
          </a:xfrm>
          <a:prstGeom prst="rect">
            <a:avLst/>
          </a:prstGeom>
          <a:noFill/>
        </p:spPr>
        <p:txBody>
          <a:bodyPr wrap="square" rtlCol="0">
            <a:spAutoFit/>
          </a:bodyPr>
          <a:lstStyle/>
          <a:p>
            <a:r>
              <a:rPr lang="en-US" dirty="0" smtClean="0"/>
              <a:t>CONSTANT</a:t>
            </a:r>
            <a:endParaRPr lang="en-US" dirty="0"/>
          </a:p>
        </p:txBody>
      </p:sp>
      <p:sp>
        <p:nvSpPr>
          <p:cNvPr id="22" name="TextBox 21"/>
          <p:cNvSpPr txBox="1"/>
          <p:nvPr/>
        </p:nvSpPr>
        <p:spPr>
          <a:xfrm rot="2945870">
            <a:off x="3784963" y="4379862"/>
            <a:ext cx="2488475" cy="381000"/>
          </a:xfrm>
          <a:prstGeom prst="rect">
            <a:avLst/>
          </a:prstGeom>
          <a:noFill/>
        </p:spPr>
        <p:txBody>
          <a:bodyPr wrap="square" rtlCol="0">
            <a:spAutoFit/>
          </a:bodyPr>
          <a:lstStyle/>
          <a:p>
            <a:r>
              <a:rPr lang="en-US" dirty="0" smtClean="0"/>
              <a:t>STEEL</a:t>
            </a:r>
            <a:endParaRPr lang="en-US" dirty="0"/>
          </a:p>
        </p:txBody>
      </p:sp>
      <p:sp>
        <p:nvSpPr>
          <p:cNvPr id="23" name="TextBox 22"/>
          <p:cNvSpPr txBox="1"/>
          <p:nvPr/>
        </p:nvSpPr>
        <p:spPr>
          <a:xfrm rot="2945870">
            <a:off x="5066328" y="4533901"/>
            <a:ext cx="2488475" cy="381000"/>
          </a:xfrm>
          <a:prstGeom prst="rect">
            <a:avLst/>
          </a:prstGeom>
          <a:noFill/>
        </p:spPr>
        <p:txBody>
          <a:bodyPr wrap="square" rtlCol="0">
            <a:spAutoFit/>
          </a:bodyPr>
          <a:lstStyle/>
          <a:p>
            <a:r>
              <a:rPr lang="en-US" dirty="0" smtClean="0"/>
              <a:t>STABLE</a:t>
            </a:r>
            <a:endParaRPr lang="en-US" dirty="0"/>
          </a:p>
        </p:txBody>
      </p:sp>
      <p:sp>
        <p:nvSpPr>
          <p:cNvPr id="24" name="TextBox 23"/>
          <p:cNvSpPr txBox="1"/>
          <p:nvPr/>
        </p:nvSpPr>
        <p:spPr>
          <a:xfrm>
            <a:off x="76200" y="3151255"/>
            <a:ext cx="1652257" cy="646331"/>
          </a:xfrm>
          <a:prstGeom prst="rect">
            <a:avLst/>
          </a:prstGeom>
          <a:noFill/>
        </p:spPr>
        <p:txBody>
          <a:bodyPr wrap="square" rtlCol="0">
            <a:spAutoFit/>
          </a:bodyPr>
          <a:lstStyle/>
          <a:p>
            <a:r>
              <a:rPr lang="en-US" sz="3600" b="1" dirty="0" smtClean="0">
                <a:latin typeface="Aharoni" pitchFamily="2" charset="-79"/>
                <a:cs typeface="Aharoni" pitchFamily="2" charset="-79"/>
              </a:rPr>
              <a:t>CAPRI</a:t>
            </a:r>
            <a:endParaRPr lang="en-US" sz="1600" b="1" dirty="0">
              <a:latin typeface="Aharoni" pitchFamily="2" charset="-79"/>
              <a:cs typeface="Aharoni" pitchFamily="2" charset="-79"/>
            </a:endParaRPr>
          </a:p>
        </p:txBody>
      </p:sp>
      <p:sp>
        <p:nvSpPr>
          <p:cNvPr id="25" name="TextBox 24"/>
          <p:cNvSpPr txBox="1"/>
          <p:nvPr/>
        </p:nvSpPr>
        <p:spPr>
          <a:xfrm>
            <a:off x="6438901" y="3151255"/>
            <a:ext cx="1981200" cy="707886"/>
          </a:xfrm>
          <a:prstGeom prst="rect">
            <a:avLst/>
          </a:prstGeom>
          <a:noFill/>
        </p:spPr>
        <p:txBody>
          <a:bodyPr wrap="square" rtlCol="0">
            <a:spAutoFit/>
          </a:bodyPr>
          <a:lstStyle/>
          <a:p>
            <a:pPr algn="ctr"/>
            <a:r>
              <a:rPr lang="en-US" sz="4000" b="1" dirty="0" smtClean="0">
                <a:latin typeface="Aharoni" pitchFamily="2" charset="-79"/>
                <a:cs typeface="Aharoni" pitchFamily="2" charset="-79"/>
              </a:rPr>
              <a:t>CIOUS</a:t>
            </a:r>
          </a:p>
        </p:txBody>
      </p:sp>
      <p:sp>
        <p:nvSpPr>
          <p:cNvPr id="26" name="TextBox 25"/>
          <p:cNvSpPr txBox="1"/>
          <p:nvPr/>
        </p:nvSpPr>
        <p:spPr>
          <a:xfrm>
            <a:off x="365760" y="4953000"/>
            <a:ext cx="8458200" cy="1200329"/>
          </a:xfrm>
          <a:prstGeom prst="rect">
            <a:avLst/>
          </a:prstGeom>
          <a:solidFill>
            <a:srgbClr val="FFFF00"/>
          </a:solidFill>
          <a:ln w="38100" cmpd="sng">
            <a:solidFill>
              <a:schemeClr val="tx1"/>
            </a:solidFill>
          </a:ln>
        </p:spPr>
        <p:txBody>
          <a:bodyPr wrap="square" rtlCol="0">
            <a:spAutoFit/>
          </a:bodyPr>
          <a:lstStyle/>
          <a:p>
            <a:r>
              <a:rPr lang="en-US" sz="2400" b="1" dirty="0" smtClean="0"/>
              <a:t>NOTE: </a:t>
            </a:r>
            <a:r>
              <a:rPr lang="en-US" sz="2400" dirty="0" smtClean="0"/>
              <a:t>If the word has a prefix, put the root word on the tail and the prefix on the head to keep the spelling order.  If that doesn’t bother you, leave it as it is above and label the tail prefix or suffix.  </a:t>
            </a:r>
            <a:endParaRPr lang="en-US" sz="2400" dirty="0"/>
          </a:p>
        </p:txBody>
      </p:sp>
    </p:spTree>
    <p:extLst>
      <p:ext uri="{BB962C8B-B14F-4D97-AF65-F5344CB8AC3E}">
        <p14:creationId xmlns:p14="http://schemas.microsoft.com/office/powerpoint/2010/main" val="1217428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Autofit/>
          </a:bodyPr>
          <a:lstStyle/>
          <a:p>
            <a:r>
              <a:rPr lang="en-US" dirty="0">
                <a:effectLst>
                  <a:outerShdw blurRad="38100" dist="38100" dir="2700000" algn="tl">
                    <a:srgbClr val="000000">
                      <a:alpha val="43137"/>
                    </a:srgbClr>
                  </a:outerShdw>
                </a:effectLst>
                <a:latin typeface="+mn-lt"/>
                <a:ea typeface="+mn-ea"/>
                <a:cs typeface="+mn-cs"/>
              </a:rPr>
              <a:t>SAT Vocabulary Strategy </a:t>
            </a:r>
            <a:r>
              <a:rPr lang="en-US" dirty="0" smtClean="0">
                <a:effectLst>
                  <a:outerShdw blurRad="38100" dist="38100" dir="2700000" algn="tl">
                    <a:srgbClr val="000000">
                      <a:alpha val="43137"/>
                    </a:srgbClr>
                  </a:outerShdw>
                </a:effectLst>
                <a:latin typeface="+mn-lt"/>
                <a:ea typeface="+mn-ea"/>
                <a:cs typeface="+mn-cs"/>
              </a:rPr>
              <a:t>#3 – </a:t>
            </a:r>
            <a:r>
              <a:rPr lang="en-US" dirty="0" err="1" smtClean="0">
                <a:effectLst>
                  <a:outerShdw blurRad="38100" dist="38100" dir="2700000" algn="tl">
                    <a:srgbClr val="000000">
                      <a:alpha val="43137"/>
                    </a:srgbClr>
                  </a:outerShdw>
                </a:effectLst>
                <a:latin typeface="+mn-lt"/>
                <a:ea typeface="+mn-ea"/>
                <a:cs typeface="+mn-cs"/>
              </a:rPr>
              <a:t>Frayer</a:t>
            </a:r>
            <a:r>
              <a:rPr lang="en-US" dirty="0" smtClean="0">
                <a:effectLst>
                  <a:outerShdw blurRad="38100" dist="38100" dir="2700000" algn="tl">
                    <a:srgbClr val="000000">
                      <a:alpha val="43137"/>
                    </a:srgbClr>
                  </a:outerShdw>
                </a:effectLst>
                <a:latin typeface="+mn-lt"/>
                <a:ea typeface="+mn-ea"/>
                <a:cs typeface="+mn-cs"/>
              </a:rPr>
              <a:t> Model</a:t>
            </a:r>
            <a:endParaRPr lang="en-US" dirty="0">
              <a:effectLst>
                <a:outerShdw blurRad="38100" dist="38100" dir="2700000" algn="tl">
                  <a:srgbClr val="000000">
                    <a:alpha val="43137"/>
                  </a:srgbClr>
                </a:outerShdw>
              </a:effectLst>
              <a:latin typeface="+mn-lt"/>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3730697233"/>
              </p:ext>
            </p:extLst>
          </p:nvPr>
        </p:nvGraphicFramePr>
        <p:xfrm>
          <a:off x="1066800" y="2057400"/>
          <a:ext cx="6934200" cy="3657600"/>
        </p:xfrm>
        <a:graphic>
          <a:graphicData uri="http://schemas.openxmlformats.org/drawingml/2006/table">
            <a:tbl>
              <a:tblPr firstRow="1" bandRow="1">
                <a:tableStyleId>{69C7853C-536D-4A76-A0AE-DD22124D55A5}</a:tableStyleId>
              </a:tblPr>
              <a:tblGrid>
                <a:gridCol w="3467100"/>
                <a:gridCol w="3467100"/>
              </a:tblGrid>
              <a:tr h="1828800">
                <a:tc>
                  <a:txBody>
                    <a:bodyPr/>
                    <a:lstStyle/>
                    <a:p>
                      <a:pPr algn="ctr"/>
                      <a:endParaRPr lang="en-US" sz="4000" dirty="0" smtClean="0"/>
                    </a:p>
                    <a:p>
                      <a:pPr algn="ctr"/>
                      <a:r>
                        <a:rPr lang="en-US" sz="4000" dirty="0" smtClean="0">
                          <a:latin typeface="Aharoni" pitchFamily="2" charset="-79"/>
                          <a:cs typeface="Aharoni" pitchFamily="2" charset="-79"/>
                        </a:rPr>
                        <a:t>Definition</a:t>
                      </a:r>
                      <a:endParaRPr lang="en-US" sz="4000" dirty="0">
                        <a:latin typeface="Aharoni" pitchFamily="2" charset="-79"/>
                        <a:cs typeface="Aharoni"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4000" dirty="0" smtClean="0"/>
                    </a:p>
                    <a:p>
                      <a:pPr algn="ctr"/>
                      <a:r>
                        <a:rPr lang="en-US" sz="3500" dirty="0" smtClean="0">
                          <a:latin typeface="Aharoni" pitchFamily="2" charset="-79"/>
                          <a:cs typeface="Aharoni" pitchFamily="2" charset="-79"/>
                        </a:rPr>
                        <a:t>Characteristics</a:t>
                      </a:r>
                      <a:endParaRPr lang="en-US" sz="3500" dirty="0">
                        <a:latin typeface="Aharoni" pitchFamily="2" charset="-79"/>
                        <a:cs typeface="Aharoni"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28800">
                <a:tc>
                  <a:txBody>
                    <a:bodyPr/>
                    <a:lstStyle/>
                    <a:p>
                      <a:pPr algn="ctr"/>
                      <a:endParaRPr lang="en-US" sz="4000" dirty="0" smtClean="0"/>
                    </a:p>
                    <a:p>
                      <a:pPr algn="ctr"/>
                      <a:r>
                        <a:rPr lang="en-US" sz="3600" b="1" dirty="0" smtClean="0">
                          <a:solidFill>
                            <a:schemeClr val="tx1"/>
                          </a:solidFill>
                          <a:latin typeface="Aharoni" pitchFamily="2" charset="-79"/>
                          <a:cs typeface="Aharoni" pitchFamily="2" charset="-79"/>
                        </a:rPr>
                        <a:t>Examples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4000" dirty="0" smtClean="0"/>
                    </a:p>
                    <a:p>
                      <a:pPr algn="ctr"/>
                      <a:r>
                        <a:rPr lang="en-US" sz="3200" b="1" dirty="0" smtClean="0">
                          <a:latin typeface="Aharoni" pitchFamily="2" charset="-79"/>
                          <a:cs typeface="Aharoni" pitchFamily="2" charset="-79"/>
                        </a:rPr>
                        <a:t>Non-examples</a:t>
                      </a:r>
                      <a:endParaRPr lang="en-US" sz="3200" b="1" dirty="0">
                        <a:latin typeface="Aharoni" pitchFamily="2" charset="-79"/>
                        <a:cs typeface="Aharoni"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ounded Rectangle 5"/>
          <p:cNvSpPr/>
          <p:nvPr/>
        </p:nvSpPr>
        <p:spPr>
          <a:xfrm>
            <a:off x="3185160" y="3276600"/>
            <a:ext cx="2971800" cy="990600"/>
          </a:xfrm>
          <a:prstGeom prst="round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429000" y="3387179"/>
            <a:ext cx="2590800" cy="769441"/>
          </a:xfrm>
          <a:prstGeom prst="rect">
            <a:avLst/>
          </a:prstGeom>
          <a:noFill/>
        </p:spPr>
        <p:txBody>
          <a:bodyPr wrap="square" rtlCol="0">
            <a:spAutoFit/>
          </a:bodyPr>
          <a:lstStyle/>
          <a:p>
            <a:pPr algn="ctr"/>
            <a:r>
              <a:rPr lang="en-US" sz="4400" dirty="0" smtClean="0">
                <a:solidFill>
                  <a:schemeClr val="bg1"/>
                </a:solidFill>
                <a:latin typeface="Aharoni" pitchFamily="2" charset="-79"/>
                <a:cs typeface="Aharoni" pitchFamily="2" charset="-79"/>
              </a:rPr>
              <a:t>WORD</a:t>
            </a:r>
            <a:endParaRPr lang="en-US" sz="4400" dirty="0">
              <a:solidFill>
                <a:schemeClr val="bg1"/>
              </a:solidFill>
              <a:latin typeface="Aharoni" pitchFamily="2" charset="-79"/>
              <a:cs typeface="Aharoni" pitchFamily="2" charset="-79"/>
            </a:endParaRPr>
          </a:p>
        </p:txBody>
      </p:sp>
      <p:sp>
        <p:nvSpPr>
          <p:cNvPr id="8" name="TextBox 7"/>
          <p:cNvSpPr txBox="1"/>
          <p:nvPr/>
        </p:nvSpPr>
        <p:spPr>
          <a:xfrm>
            <a:off x="441960" y="5421140"/>
            <a:ext cx="8458200" cy="461665"/>
          </a:xfrm>
          <a:prstGeom prst="rect">
            <a:avLst/>
          </a:prstGeom>
          <a:solidFill>
            <a:srgbClr val="FFFF00"/>
          </a:solidFill>
          <a:ln w="38100" cmpd="sng">
            <a:solidFill>
              <a:schemeClr val="tx1"/>
            </a:solidFill>
          </a:ln>
        </p:spPr>
        <p:txBody>
          <a:bodyPr wrap="square" rtlCol="0">
            <a:spAutoFit/>
          </a:bodyPr>
          <a:lstStyle/>
          <a:p>
            <a:r>
              <a:rPr lang="en-US" sz="2400" b="1" dirty="0" smtClean="0"/>
              <a:t>CHALLENGE: </a:t>
            </a:r>
            <a:r>
              <a:rPr lang="en-US" sz="2400" dirty="0" smtClean="0"/>
              <a:t>Use non-linguistic representations whenever possible</a:t>
            </a:r>
            <a:endParaRPr lang="en-US" sz="2400" dirty="0"/>
          </a:p>
        </p:txBody>
      </p:sp>
      <p:sp>
        <p:nvSpPr>
          <p:cNvPr id="2" name="TextBox 1"/>
          <p:cNvSpPr txBox="1"/>
          <p:nvPr/>
        </p:nvSpPr>
        <p:spPr>
          <a:xfrm>
            <a:off x="1752600" y="5029200"/>
            <a:ext cx="1981200" cy="369332"/>
          </a:xfrm>
          <a:prstGeom prst="rect">
            <a:avLst/>
          </a:prstGeom>
          <a:noFill/>
        </p:spPr>
        <p:txBody>
          <a:bodyPr wrap="square" rtlCol="0">
            <a:spAutoFit/>
          </a:bodyPr>
          <a:lstStyle/>
          <a:p>
            <a:pPr algn="ctr"/>
            <a:r>
              <a:rPr lang="en-US" dirty="0" smtClean="0"/>
              <a:t>synonyms</a:t>
            </a:r>
            <a:endParaRPr lang="en-US" dirty="0"/>
          </a:p>
        </p:txBody>
      </p:sp>
      <p:sp>
        <p:nvSpPr>
          <p:cNvPr id="9" name="TextBox 8"/>
          <p:cNvSpPr txBox="1"/>
          <p:nvPr/>
        </p:nvSpPr>
        <p:spPr>
          <a:xfrm>
            <a:off x="4876800" y="5029200"/>
            <a:ext cx="1981200" cy="369332"/>
          </a:xfrm>
          <a:prstGeom prst="rect">
            <a:avLst/>
          </a:prstGeom>
          <a:noFill/>
        </p:spPr>
        <p:txBody>
          <a:bodyPr wrap="square" rtlCol="0">
            <a:spAutoFit/>
          </a:bodyPr>
          <a:lstStyle/>
          <a:p>
            <a:pPr algn="ctr"/>
            <a:r>
              <a:rPr lang="en-US" dirty="0" smtClean="0"/>
              <a:t>antonyms</a:t>
            </a:r>
            <a:endParaRPr lang="en-US" dirty="0"/>
          </a:p>
        </p:txBody>
      </p:sp>
    </p:spTree>
    <p:extLst>
      <p:ext uri="{BB962C8B-B14F-4D97-AF65-F5344CB8AC3E}">
        <p14:creationId xmlns:p14="http://schemas.microsoft.com/office/powerpoint/2010/main" val="3795307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920</TotalTime>
  <Words>580</Words>
  <Application>Microsoft Office PowerPoint</Application>
  <PresentationFormat>On-screen Show (4:3)</PresentationFormat>
  <Paragraphs>115</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Aharoni</vt:lpstr>
      <vt:lpstr>Arial</vt:lpstr>
      <vt:lpstr>Britannic Bold</vt:lpstr>
      <vt:lpstr>Calibri</vt:lpstr>
      <vt:lpstr>Times New Roman</vt:lpstr>
      <vt:lpstr>Office Theme</vt:lpstr>
      <vt:lpstr>SAT Vocabulary Instruction</vt:lpstr>
      <vt:lpstr>SAT/Testmasters</vt:lpstr>
      <vt:lpstr>If not Testmasters, what then?</vt:lpstr>
      <vt:lpstr>PowerPoint Presentation</vt:lpstr>
      <vt:lpstr>SAT Vocabulary Strategy #1 - KIM</vt:lpstr>
      <vt:lpstr>Strategy #1 – KIM Vocabulary word: ascend</vt:lpstr>
      <vt:lpstr>SAT Vocabulary Strategy #2 – Fishbone</vt:lpstr>
      <vt:lpstr>Strategy #2 – Fishbone Vocabulary word - capricious</vt:lpstr>
      <vt:lpstr>SAT Vocabulary Strategy #3 – Frayer Model</vt:lpstr>
      <vt:lpstr>Strategy #3 – Frayer Model Vocabulary word - furtive</vt:lpstr>
      <vt:lpstr>Strategy #4 –   Vocabulary Predictions </vt:lpstr>
      <vt:lpstr>Strategy #4 –  Vocabulary Predictions Vocabulary Word - antiquated</vt:lpstr>
      <vt:lpstr>Strategy #5 –   Puzzle Cards </vt:lpstr>
      <vt:lpstr>Strategy #5 – Puzzle Cards Vocabulary Word - oblivion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 Vocabulary Instruction</dc:title>
  <dc:creator>hpm</dc:creator>
  <cp:lastModifiedBy>Shawan Steplock</cp:lastModifiedBy>
  <cp:revision>25</cp:revision>
  <dcterms:created xsi:type="dcterms:W3CDTF">2013-08-22T01:26:48Z</dcterms:created>
  <dcterms:modified xsi:type="dcterms:W3CDTF">2016-09-06T18:18:49Z</dcterms:modified>
</cp:coreProperties>
</file>